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5" r:id="rId19"/>
    <p:sldId id="273" r:id="rId20"/>
    <p:sldId id="274" r:id="rId21"/>
    <p:sldId id="275" r:id="rId22"/>
    <p:sldId id="276" r:id="rId23"/>
    <p:sldId id="279" r:id="rId24"/>
    <p:sldId id="277" r:id="rId25"/>
    <p:sldId id="284" r:id="rId26"/>
    <p:sldId id="278" r:id="rId27"/>
    <p:sldId id="280" r:id="rId28"/>
    <p:sldId id="281" r:id="rId29"/>
    <p:sldId id="282" r:id="rId30"/>
    <p:sldId id="283"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2/26/2018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185174" cy="1790701"/>
          </a:xfrm>
        </p:spPr>
        <p:txBody>
          <a:bodyPr>
            <a:normAutofit/>
          </a:bodyPr>
          <a:lstStyle/>
          <a:p>
            <a:r>
              <a:rPr lang="en-IE" sz="5400" dirty="0">
                <a:latin typeface="Times New Roman" panose="02020603050405020304" pitchFamily="18" charset="0"/>
                <a:cs typeface="Times New Roman" panose="02020603050405020304" pitchFamily="18" charset="0"/>
              </a:rPr>
              <a:t>Positive Mental Health</a:t>
            </a:r>
          </a:p>
        </p:txBody>
      </p:sp>
      <p:sp>
        <p:nvSpPr>
          <p:cNvPr id="3" name="Subtitle 2"/>
          <p:cNvSpPr>
            <a:spLocks noGrp="1"/>
          </p:cNvSpPr>
          <p:nvPr>
            <p:ph type="subTitle" idx="1"/>
          </p:nvPr>
        </p:nvSpPr>
        <p:spPr/>
        <p:txBody>
          <a:bodyPr>
            <a:normAutofit/>
          </a:bodyPr>
          <a:lstStyle/>
          <a:p>
            <a:r>
              <a:rPr lang="en-IE" sz="3200" dirty="0"/>
              <a:t>Shane Moran </a:t>
            </a:r>
          </a:p>
          <a:p>
            <a:r>
              <a:rPr lang="en-IE" sz="3200" dirty="0"/>
              <a:t>Counselling Psychologist</a:t>
            </a:r>
          </a:p>
        </p:txBody>
      </p:sp>
    </p:spTree>
    <p:extLst>
      <p:ext uri="{BB962C8B-B14F-4D97-AF65-F5344CB8AC3E}">
        <p14:creationId xmlns:p14="http://schemas.microsoft.com/office/powerpoint/2010/main" val="46843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1061186"/>
          </a:xfrm>
        </p:spPr>
        <p:txBody>
          <a:bodyPr/>
          <a:lstStyle/>
          <a:p>
            <a:r>
              <a:rPr lang="en-IE" dirty="0"/>
              <a:t>ILLUSION AND WELLBEING</a:t>
            </a:r>
          </a:p>
        </p:txBody>
      </p:sp>
      <p:sp>
        <p:nvSpPr>
          <p:cNvPr id="5" name="Subtitle 4"/>
          <p:cNvSpPr>
            <a:spLocks noGrp="1"/>
          </p:cNvSpPr>
          <p:nvPr>
            <p:ph type="subTitle" idx="1"/>
          </p:nvPr>
        </p:nvSpPr>
        <p:spPr>
          <a:xfrm>
            <a:off x="684212" y="2237875"/>
            <a:ext cx="8734108" cy="3553326"/>
          </a:xfrm>
        </p:spPr>
        <p:txBody>
          <a:bodyPr/>
          <a:lstStyle/>
          <a:p>
            <a:endParaRPr lang="en-IE" dirty="0"/>
          </a:p>
          <a:p>
            <a:r>
              <a:rPr lang="en-IE" sz="2800" dirty="0"/>
              <a:t>Many Psychologist would put forward the view that accurate perceptions of the self, the world, and the future are essential for mental health.</a:t>
            </a:r>
          </a:p>
        </p:txBody>
      </p:sp>
    </p:spTree>
    <p:extLst>
      <p:ext uri="{BB962C8B-B14F-4D97-AF65-F5344CB8AC3E}">
        <p14:creationId xmlns:p14="http://schemas.microsoft.com/office/powerpoint/2010/main" val="213528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8001000" cy="719489"/>
          </a:xfrm>
        </p:spPr>
        <p:txBody>
          <a:bodyPr>
            <a:normAutofit fontScale="90000"/>
          </a:bodyPr>
          <a:lstStyle/>
          <a:p>
            <a:endParaRPr lang="en-IE" dirty="0"/>
          </a:p>
        </p:txBody>
      </p:sp>
      <p:sp>
        <p:nvSpPr>
          <p:cNvPr id="5" name="Subtitle 4"/>
          <p:cNvSpPr>
            <a:spLocks noGrp="1"/>
          </p:cNvSpPr>
          <p:nvPr>
            <p:ph type="subTitle" idx="1"/>
          </p:nvPr>
        </p:nvSpPr>
        <p:spPr>
          <a:xfrm>
            <a:off x="684211" y="490888"/>
            <a:ext cx="10096083" cy="5832909"/>
          </a:xfrm>
        </p:spPr>
        <p:txBody>
          <a:bodyPr>
            <a:noAutofit/>
          </a:bodyPr>
          <a:lstStyle/>
          <a:p>
            <a:r>
              <a:rPr lang="en-IE" sz="2800" dirty="0"/>
              <a:t>It is worth noting however, that those people who suffer from depression and anxiety, tend to have a more realistic view of themselves in the context of their view of the world?</a:t>
            </a:r>
          </a:p>
          <a:p>
            <a:endParaRPr lang="en-IE" sz="2800" dirty="0"/>
          </a:p>
          <a:p>
            <a:r>
              <a:rPr lang="en-IE" sz="2800" dirty="0"/>
              <a:t>Paradoxically</a:t>
            </a:r>
          </a:p>
          <a:p>
            <a:endParaRPr lang="en-IE" sz="2800" dirty="0"/>
          </a:p>
          <a:p>
            <a:r>
              <a:rPr lang="en-IE" sz="2800" dirty="0"/>
              <a:t>It is those who are perceived by others to have good PMH are the ones that have built a solid illusion around themselves, in a sense distorting reality, therefore avoiding negativity and anything that might threaten their view of the world</a:t>
            </a:r>
          </a:p>
        </p:txBody>
      </p:sp>
    </p:spTree>
    <p:extLst>
      <p:ext uri="{BB962C8B-B14F-4D97-AF65-F5344CB8AC3E}">
        <p14:creationId xmlns:p14="http://schemas.microsoft.com/office/powerpoint/2010/main" val="386167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5710" y="666548"/>
            <a:ext cx="10216399" cy="1614639"/>
          </a:xfrm>
        </p:spPr>
        <p:txBody>
          <a:bodyPr/>
          <a:lstStyle/>
          <a:p>
            <a:r>
              <a:rPr lang="en-IE" dirty="0"/>
              <a:t>from the field of educational psychology</a:t>
            </a:r>
          </a:p>
        </p:txBody>
      </p:sp>
      <p:sp>
        <p:nvSpPr>
          <p:cNvPr id="5" name="Subtitle 4"/>
          <p:cNvSpPr>
            <a:spLocks noGrp="1"/>
          </p:cNvSpPr>
          <p:nvPr>
            <p:ph type="subTitle" idx="1"/>
          </p:nvPr>
        </p:nvSpPr>
        <p:spPr>
          <a:xfrm>
            <a:off x="684212" y="2401503"/>
            <a:ext cx="8916988" cy="3389697"/>
          </a:xfrm>
        </p:spPr>
        <p:txBody>
          <a:bodyPr>
            <a:normAutofit lnSpcReduction="10000"/>
          </a:bodyPr>
          <a:lstStyle/>
          <a:p>
            <a:pPr algn="ctr"/>
            <a:endParaRPr lang="en-IE" sz="2800" dirty="0"/>
          </a:p>
          <a:p>
            <a:pPr algn="ctr"/>
            <a:r>
              <a:rPr lang="en-IE" sz="2800" dirty="0"/>
              <a:t>The Fixed mind mentality</a:t>
            </a:r>
          </a:p>
          <a:p>
            <a:pPr algn="ctr"/>
            <a:r>
              <a:rPr lang="en-IE" sz="2800" dirty="0"/>
              <a:t>Versus</a:t>
            </a:r>
          </a:p>
          <a:p>
            <a:pPr algn="ctr"/>
            <a:r>
              <a:rPr lang="en-IE" sz="2800" dirty="0"/>
              <a:t>Growth mind mentality</a:t>
            </a:r>
          </a:p>
          <a:p>
            <a:pPr algn="ctr"/>
            <a:endParaRPr lang="en-IE" sz="2800" dirty="0"/>
          </a:p>
          <a:p>
            <a:pPr algn="r"/>
            <a:r>
              <a:rPr lang="en-IE" sz="2800" dirty="0"/>
              <a:t>Dr Carol S. </a:t>
            </a:r>
            <a:r>
              <a:rPr lang="en-IE" sz="2800" dirty="0" err="1"/>
              <a:t>Dweck</a:t>
            </a:r>
            <a:endParaRPr lang="en-IE" sz="2800" dirty="0"/>
          </a:p>
        </p:txBody>
      </p:sp>
    </p:spTree>
    <p:extLst>
      <p:ext uri="{BB962C8B-B14F-4D97-AF65-F5344CB8AC3E}">
        <p14:creationId xmlns:p14="http://schemas.microsoft.com/office/powerpoint/2010/main" val="8106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392230"/>
          </a:xfrm>
        </p:spPr>
        <p:txBody>
          <a:bodyPr>
            <a:normAutofit fontScale="90000"/>
          </a:bodyPr>
          <a:lstStyle/>
          <a:p>
            <a:endParaRPr lang="en-IE" dirty="0"/>
          </a:p>
        </p:txBody>
      </p:sp>
      <p:sp>
        <p:nvSpPr>
          <p:cNvPr id="5" name="Subtitle 4"/>
          <p:cNvSpPr>
            <a:spLocks noGrp="1"/>
          </p:cNvSpPr>
          <p:nvPr>
            <p:ph type="subTitle" idx="1"/>
          </p:nvPr>
        </p:nvSpPr>
        <p:spPr>
          <a:xfrm>
            <a:off x="684212" y="1203159"/>
            <a:ext cx="9508942" cy="4588042"/>
          </a:xfrm>
        </p:spPr>
        <p:txBody>
          <a:bodyPr/>
          <a:lstStyle/>
          <a:p>
            <a:r>
              <a:rPr lang="en-IE" dirty="0"/>
              <a:t>Yet, we are informed that the psychologically healthy person is one who maintains close contact with reality. There seems to be a contradiction here.</a:t>
            </a:r>
          </a:p>
          <a:p>
            <a:endParaRPr lang="en-IE" dirty="0"/>
          </a:p>
          <a:p>
            <a:r>
              <a:rPr lang="en-IE" dirty="0"/>
              <a:t>Look at the world of the ‘Hello magazine’ and the view presented of happy, successful people or that is what we are told.</a:t>
            </a:r>
          </a:p>
          <a:p>
            <a:endParaRPr lang="en-IE" dirty="0"/>
          </a:p>
          <a:p>
            <a:r>
              <a:rPr lang="en-IE" dirty="0"/>
              <a:t>Take a closer look at this illusion and the truth is quite different.</a:t>
            </a:r>
          </a:p>
        </p:txBody>
      </p:sp>
    </p:spTree>
    <p:extLst>
      <p:ext uri="{BB962C8B-B14F-4D97-AF65-F5344CB8AC3E}">
        <p14:creationId xmlns:p14="http://schemas.microsoft.com/office/powerpoint/2010/main" val="243310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0" y="495702"/>
            <a:ext cx="10163461" cy="1342724"/>
          </a:xfrm>
        </p:spPr>
        <p:txBody>
          <a:bodyPr>
            <a:normAutofit fontScale="90000"/>
          </a:bodyPr>
          <a:lstStyle/>
          <a:p>
            <a:pPr algn="ctr"/>
            <a:r>
              <a:rPr lang="en-IE" dirty="0"/>
              <a:t>Positive mental health an illusion?</a:t>
            </a:r>
          </a:p>
        </p:txBody>
      </p:sp>
      <p:sp>
        <p:nvSpPr>
          <p:cNvPr id="5" name="Subtitle 4"/>
          <p:cNvSpPr>
            <a:spLocks noGrp="1"/>
          </p:cNvSpPr>
          <p:nvPr>
            <p:ph type="subTitle" idx="1"/>
          </p:nvPr>
        </p:nvSpPr>
        <p:spPr>
          <a:xfrm>
            <a:off x="684212" y="1838426"/>
            <a:ext cx="10120146" cy="3952775"/>
          </a:xfrm>
        </p:spPr>
        <p:txBody>
          <a:bodyPr>
            <a:normAutofit lnSpcReduction="10000"/>
          </a:bodyPr>
          <a:lstStyle/>
          <a:p>
            <a:r>
              <a:rPr lang="en-IE" sz="2800" dirty="0"/>
              <a:t>“This life is a valley of tears”  according to my Dad</a:t>
            </a:r>
          </a:p>
          <a:p>
            <a:r>
              <a:rPr lang="en-IE" sz="2800" dirty="0"/>
              <a:t>No positivity there but perhaps realism?</a:t>
            </a:r>
          </a:p>
          <a:p>
            <a:endParaRPr lang="en-IE" sz="2800" dirty="0"/>
          </a:p>
          <a:p>
            <a:r>
              <a:rPr lang="en-IE" sz="2800" dirty="0"/>
              <a:t>You get what you get, and you make the best with the hand you have been dealt with…sometimes life is tough.</a:t>
            </a:r>
          </a:p>
          <a:p>
            <a:pPr algn="ctr"/>
            <a:r>
              <a:rPr lang="en-IE" sz="2800" i="1" dirty="0"/>
              <a:t>“Life is like a box of chocolates, you don’t know what you are going to get”</a:t>
            </a:r>
          </a:p>
          <a:p>
            <a:pPr algn="r"/>
            <a:r>
              <a:rPr lang="en-IE" dirty="0"/>
              <a:t>Forest Gump</a:t>
            </a:r>
          </a:p>
        </p:txBody>
      </p:sp>
    </p:spTree>
    <p:extLst>
      <p:ext uri="{BB962C8B-B14F-4D97-AF65-F5344CB8AC3E}">
        <p14:creationId xmlns:p14="http://schemas.microsoft.com/office/powerpoint/2010/main" val="393831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700238"/>
          </a:xfrm>
        </p:spPr>
        <p:txBody>
          <a:bodyPr>
            <a:normAutofit fontScale="90000"/>
          </a:bodyPr>
          <a:lstStyle/>
          <a:p>
            <a:r>
              <a:rPr lang="en-IE" dirty="0"/>
              <a:t>Pause for thought</a:t>
            </a:r>
          </a:p>
        </p:txBody>
      </p:sp>
      <p:sp>
        <p:nvSpPr>
          <p:cNvPr id="5" name="Subtitle 4"/>
          <p:cNvSpPr>
            <a:spLocks noGrp="1"/>
          </p:cNvSpPr>
          <p:nvPr>
            <p:ph type="subTitle" idx="1"/>
          </p:nvPr>
        </p:nvSpPr>
        <p:spPr>
          <a:xfrm>
            <a:off x="684211" y="1337912"/>
            <a:ext cx="10346341" cy="4453289"/>
          </a:xfrm>
        </p:spPr>
        <p:txBody>
          <a:bodyPr>
            <a:noAutofit/>
          </a:bodyPr>
          <a:lstStyle/>
          <a:p>
            <a:r>
              <a:rPr lang="en-IE" sz="2800" dirty="0"/>
              <a:t>For my grandparents what was important for them was ensuring there was enough food on the table.</a:t>
            </a:r>
          </a:p>
          <a:p>
            <a:r>
              <a:rPr lang="en-IE" sz="2800" dirty="0"/>
              <a:t>For my parents it was about ensuring they got a job.</a:t>
            </a:r>
          </a:p>
          <a:p>
            <a:r>
              <a:rPr lang="en-IE" sz="2800" dirty="0"/>
              <a:t>For my generation it was the value of a good education.</a:t>
            </a:r>
          </a:p>
          <a:p>
            <a:r>
              <a:rPr lang="en-IE" sz="2800" dirty="0"/>
              <a:t>For my children’s generation it is about good mental health and wellbeing.</a:t>
            </a:r>
          </a:p>
          <a:p>
            <a:endParaRPr lang="en-IE" sz="2800" dirty="0"/>
          </a:p>
          <a:p>
            <a:r>
              <a:rPr lang="en-IE" sz="2800" dirty="0"/>
              <a:t>You can’t have PMH with out the first three!</a:t>
            </a:r>
          </a:p>
        </p:txBody>
      </p:sp>
    </p:spTree>
    <p:extLst>
      <p:ext uri="{BB962C8B-B14F-4D97-AF65-F5344CB8AC3E}">
        <p14:creationId xmlns:p14="http://schemas.microsoft.com/office/powerpoint/2010/main" val="157497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1123750"/>
          </a:xfrm>
        </p:spPr>
        <p:txBody>
          <a:bodyPr/>
          <a:lstStyle/>
          <a:p>
            <a:r>
              <a:rPr lang="en-IE" dirty="0"/>
              <a:t>DEFINING MENTAL HEALTH</a:t>
            </a:r>
          </a:p>
        </p:txBody>
      </p:sp>
      <p:sp>
        <p:nvSpPr>
          <p:cNvPr id="5" name="Subtitle 4"/>
          <p:cNvSpPr>
            <a:spLocks noGrp="1"/>
          </p:cNvSpPr>
          <p:nvPr>
            <p:ph type="subTitle" idx="1"/>
          </p:nvPr>
        </p:nvSpPr>
        <p:spPr>
          <a:xfrm>
            <a:off x="684211" y="2088683"/>
            <a:ext cx="9301999" cy="3702518"/>
          </a:xfrm>
        </p:spPr>
        <p:txBody>
          <a:bodyPr/>
          <a:lstStyle/>
          <a:p>
            <a:pPr algn="ctr"/>
            <a:r>
              <a:rPr lang="en-IE" sz="2800" dirty="0"/>
              <a:t>Mental health is a state of wellbeing in which the individuals realises his or her own abilities, can cope with the normal stresses of life, can work productively and fruitfully, and is able to make a contribution to his or her community.</a:t>
            </a:r>
          </a:p>
          <a:p>
            <a:endParaRPr lang="en-IE" dirty="0"/>
          </a:p>
          <a:p>
            <a:pPr algn="r"/>
            <a:r>
              <a:rPr lang="en-IE" dirty="0"/>
              <a:t>(WHO, 2001)</a:t>
            </a:r>
          </a:p>
        </p:txBody>
      </p:sp>
    </p:spTree>
    <p:extLst>
      <p:ext uri="{BB962C8B-B14F-4D97-AF65-F5344CB8AC3E}">
        <p14:creationId xmlns:p14="http://schemas.microsoft.com/office/powerpoint/2010/main" val="115323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830179"/>
          </a:xfrm>
        </p:spPr>
        <p:txBody>
          <a:bodyPr/>
          <a:lstStyle/>
          <a:p>
            <a:r>
              <a:rPr lang="en-IE" dirty="0"/>
              <a:t>Positive mental health</a:t>
            </a:r>
          </a:p>
        </p:txBody>
      </p:sp>
      <p:sp>
        <p:nvSpPr>
          <p:cNvPr id="5" name="Subtitle 4"/>
          <p:cNvSpPr>
            <a:spLocks noGrp="1"/>
          </p:cNvSpPr>
          <p:nvPr>
            <p:ph type="subTitle" idx="1"/>
          </p:nvPr>
        </p:nvSpPr>
        <p:spPr>
          <a:xfrm>
            <a:off x="684211" y="1400476"/>
            <a:ext cx="10100895" cy="5216892"/>
          </a:xfrm>
        </p:spPr>
        <p:txBody>
          <a:bodyPr>
            <a:noAutofit/>
          </a:bodyPr>
          <a:lstStyle/>
          <a:p>
            <a:pPr marL="457200" indent="-457200">
              <a:buFont typeface="Arial" panose="020B0604020202020204" pitchFamily="34" charset="0"/>
              <a:buChar char="•"/>
            </a:pPr>
            <a:r>
              <a:rPr lang="en-IE" sz="2800" dirty="0"/>
              <a:t>The value of being connected.</a:t>
            </a:r>
          </a:p>
          <a:p>
            <a:pPr marL="457200" indent="-457200">
              <a:buFont typeface="Arial" panose="020B0604020202020204" pitchFamily="34" charset="0"/>
              <a:buChar char="•"/>
            </a:pPr>
            <a:r>
              <a:rPr lang="en-IE" sz="2800" dirty="0"/>
              <a:t>Belonging enables our survival.</a:t>
            </a:r>
          </a:p>
          <a:p>
            <a:endParaRPr lang="en-IE" sz="2800" dirty="0"/>
          </a:p>
          <a:p>
            <a:r>
              <a:rPr lang="en-IE" sz="2800" dirty="0"/>
              <a:t>What are these connections?</a:t>
            </a:r>
          </a:p>
          <a:p>
            <a:pPr marL="457200" indent="-457200">
              <a:buFont typeface="Wingdings" panose="05000000000000000000" pitchFamily="2" charset="2"/>
              <a:buChar char="ü"/>
            </a:pPr>
            <a:r>
              <a:rPr lang="en-IE" sz="2800" dirty="0"/>
              <a:t>Union membership</a:t>
            </a:r>
          </a:p>
          <a:p>
            <a:pPr marL="457200" indent="-457200">
              <a:buFont typeface="Wingdings" panose="05000000000000000000" pitchFamily="2" charset="2"/>
              <a:buChar char="ü"/>
            </a:pPr>
            <a:r>
              <a:rPr lang="en-IE" sz="2800" dirty="0"/>
              <a:t>Family</a:t>
            </a:r>
          </a:p>
          <a:p>
            <a:pPr marL="457200" indent="-457200">
              <a:buFont typeface="Wingdings" panose="05000000000000000000" pitchFamily="2" charset="2"/>
              <a:buChar char="ü"/>
            </a:pPr>
            <a:r>
              <a:rPr lang="en-IE" sz="2800" dirty="0"/>
              <a:t>Nationality</a:t>
            </a:r>
          </a:p>
          <a:p>
            <a:pPr marL="457200" indent="-457200">
              <a:buFont typeface="Wingdings" panose="05000000000000000000" pitchFamily="2" charset="2"/>
              <a:buChar char="ü"/>
            </a:pPr>
            <a:r>
              <a:rPr lang="en-IE" sz="2800" dirty="0"/>
              <a:t>Colleagues </a:t>
            </a:r>
          </a:p>
          <a:p>
            <a:pPr marL="457200" indent="-457200">
              <a:buFont typeface="Wingdings" panose="05000000000000000000" pitchFamily="2" charset="2"/>
              <a:buChar char="ü"/>
            </a:pPr>
            <a:r>
              <a:rPr lang="en-IE" sz="2800" dirty="0"/>
              <a:t>Self knowledge</a:t>
            </a:r>
          </a:p>
        </p:txBody>
      </p:sp>
    </p:spTree>
    <p:extLst>
      <p:ext uri="{BB962C8B-B14F-4D97-AF65-F5344CB8AC3E}">
        <p14:creationId xmlns:p14="http://schemas.microsoft.com/office/powerpoint/2010/main" val="214491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8001000" cy="901263"/>
          </a:xfrm>
        </p:spPr>
        <p:txBody>
          <a:bodyPr/>
          <a:lstStyle/>
          <a:p>
            <a:r>
              <a:rPr lang="en-IE" dirty="0"/>
              <a:t>Wellbeing and school</a:t>
            </a:r>
          </a:p>
        </p:txBody>
      </p:sp>
      <p:sp>
        <p:nvSpPr>
          <p:cNvPr id="5" name="Subtitle 4"/>
          <p:cNvSpPr>
            <a:spLocks noGrp="1"/>
          </p:cNvSpPr>
          <p:nvPr>
            <p:ph type="subTitle" idx="1"/>
          </p:nvPr>
        </p:nvSpPr>
        <p:spPr>
          <a:xfrm>
            <a:off x="684212" y="1587062"/>
            <a:ext cx="10225526" cy="4824247"/>
          </a:xfrm>
        </p:spPr>
        <p:txBody>
          <a:bodyPr>
            <a:normAutofit/>
          </a:bodyPr>
          <a:lstStyle/>
          <a:p>
            <a:pPr marL="571500" indent="-571500">
              <a:buFont typeface="Wingdings" panose="05000000000000000000" pitchFamily="2" charset="2"/>
              <a:buChar char="v"/>
            </a:pPr>
            <a:r>
              <a:rPr lang="en-IE" sz="3600" dirty="0"/>
              <a:t>The role of society</a:t>
            </a:r>
          </a:p>
          <a:p>
            <a:pPr marL="571500" indent="-571500">
              <a:buFont typeface="Wingdings" panose="05000000000000000000" pitchFamily="2" charset="2"/>
              <a:buChar char="v"/>
            </a:pPr>
            <a:endParaRPr lang="en-IE" sz="3600" dirty="0"/>
          </a:p>
          <a:p>
            <a:pPr marL="571500" indent="-571500">
              <a:buFont typeface="Wingdings" panose="05000000000000000000" pitchFamily="2" charset="2"/>
              <a:buChar char="v"/>
            </a:pPr>
            <a:r>
              <a:rPr lang="en-IE" sz="3600" dirty="0"/>
              <a:t>Aim of wellbeing in school, promoting the ‘growth mind’</a:t>
            </a:r>
          </a:p>
          <a:p>
            <a:pPr marL="571500" indent="-571500">
              <a:buFont typeface="Wingdings" panose="05000000000000000000" pitchFamily="2" charset="2"/>
              <a:buChar char="v"/>
            </a:pPr>
            <a:endParaRPr lang="en-IE" sz="3600" dirty="0"/>
          </a:p>
          <a:p>
            <a:pPr marL="571500" indent="-571500">
              <a:buFont typeface="Wingdings" panose="05000000000000000000" pitchFamily="2" charset="2"/>
              <a:buChar char="v"/>
            </a:pPr>
            <a:r>
              <a:rPr lang="en-IE" sz="3600" dirty="0"/>
              <a:t>Perceptions around published league tables, what’s the message here?</a:t>
            </a:r>
          </a:p>
        </p:txBody>
      </p:sp>
    </p:spTree>
    <p:extLst>
      <p:ext uri="{BB962C8B-B14F-4D97-AF65-F5344CB8AC3E}">
        <p14:creationId xmlns:p14="http://schemas.microsoft.com/office/powerpoint/2010/main" val="377104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767616"/>
          </a:xfrm>
        </p:spPr>
        <p:txBody>
          <a:bodyPr>
            <a:normAutofit fontScale="90000"/>
          </a:bodyPr>
          <a:lstStyle/>
          <a:p>
            <a:r>
              <a:rPr lang="en-IE" dirty="0"/>
              <a:t>PMH IN EDUCATION</a:t>
            </a:r>
          </a:p>
        </p:txBody>
      </p:sp>
      <p:sp>
        <p:nvSpPr>
          <p:cNvPr id="5" name="Subtitle 4"/>
          <p:cNvSpPr>
            <a:spLocks noGrp="1"/>
          </p:cNvSpPr>
          <p:nvPr>
            <p:ph type="subTitle" idx="1"/>
          </p:nvPr>
        </p:nvSpPr>
        <p:spPr>
          <a:xfrm>
            <a:off x="684211" y="1559293"/>
            <a:ext cx="8661919" cy="4610501"/>
          </a:xfrm>
        </p:spPr>
        <p:txBody>
          <a:bodyPr>
            <a:noAutofit/>
          </a:bodyPr>
          <a:lstStyle/>
          <a:p>
            <a:r>
              <a:rPr lang="en-IE" sz="2800" dirty="0"/>
              <a:t>The story of wellbeing and where it is working</a:t>
            </a:r>
          </a:p>
          <a:p>
            <a:pPr marL="342900" indent="-342900">
              <a:buFont typeface="Arial" panose="020B0604020202020204" pitchFamily="34" charset="0"/>
              <a:buChar char="•"/>
            </a:pPr>
            <a:r>
              <a:rPr lang="en-IE" sz="2800" dirty="0"/>
              <a:t>CSPE</a:t>
            </a:r>
          </a:p>
          <a:p>
            <a:pPr marL="342900" indent="-342900">
              <a:buFont typeface="Arial" panose="020B0604020202020204" pitchFamily="34" charset="0"/>
              <a:buChar char="•"/>
            </a:pPr>
            <a:r>
              <a:rPr lang="en-IE" sz="2800" dirty="0"/>
              <a:t>SPHE</a:t>
            </a:r>
          </a:p>
          <a:p>
            <a:pPr marL="342900" indent="-342900">
              <a:buFont typeface="Arial" panose="020B0604020202020204" pitchFamily="34" charset="0"/>
              <a:buChar char="•"/>
            </a:pPr>
            <a:r>
              <a:rPr lang="en-IE" sz="2800" dirty="0"/>
              <a:t>RSE</a:t>
            </a:r>
          </a:p>
          <a:p>
            <a:pPr marL="342900" indent="-342900">
              <a:buFont typeface="Arial" panose="020B0604020202020204" pitchFamily="34" charset="0"/>
              <a:buChar char="•"/>
            </a:pPr>
            <a:r>
              <a:rPr lang="en-IE" sz="2800" dirty="0"/>
              <a:t>YSI</a:t>
            </a:r>
          </a:p>
          <a:p>
            <a:pPr marL="342900" indent="-342900">
              <a:buFont typeface="Arial" panose="020B0604020202020204" pitchFamily="34" charset="0"/>
              <a:buChar char="•"/>
            </a:pPr>
            <a:r>
              <a:rPr lang="en-IE" sz="2800" dirty="0"/>
              <a:t>Debates</a:t>
            </a:r>
          </a:p>
          <a:p>
            <a:pPr marL="342900" indent="-342900">
              <a:buFont typeface="Arial" panose="020B0604020202020204" pitchFamily="34" charset="0"/>
              <a:buChar char="•"/>
            </a:pPr>
            <a:r>
              <a:rPr lang="en-IE" sz="2800" dirty="0"/>
              <a:t>Sport</a:t>
            </a:r>
          </a:p>
        </p:txBody>
      </p:sp>
    </p:spTree>
    <p:extLst>
      <p:ext uri="{BB962C8B-B14F-4D97-AF65-F5344CB8AC3E}">
        <p14:creationId xmlns:p14="http://schemas.microsoft.com/office/powerpoint/2010/main" val="356037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iph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37486" y="1213805"/>
            <a:ext cx="9402945" cy="5049430"/>
          </a:xfrm>
          <a:prstGeom prst="rect">
            <a:avLst/>
          </a:prstGeom>
        </p:spPr>
      </p:pic>
    </p:spTree>
    <p:extLst>
      <p:ext uri="{BB962C8B-B14F-4D97-AF65-F5344CB8AC3E}">
        <p14:creationId xmlns:p14="http://schemas.microsoft.com/office/powerpoint/2010/main" val="1234794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10230836" cy="1446197"/>
          </a:xfrm>
        </p:spPr>
        <p:txBody>
          <a:bodyPr>
            <a:normAutofit fontScale="90000"/>
          </a:bodyPr>
          <a:lstStyle/>
          <a:p>
            <a:r>
              <a:rPr lang="en-IE" dirty="0"/>
              <a:t>WELLBEING FOR TEACHERS AND MANAGEMENT</a:t>
            </a:r>
          </a:p>
        </p:txBody>
      </p:sp>
      <p:sp>
        <p:nvSpPr>
          <p:cNvPr id="5" name="Subtitle 4"/>
          <p:cNvSpPr>
            <a:spLocks noGrp="1"/>
          </p:cNvSpPr>
          <p:nvPr>
            <p:ph type="subTitle" idx="1"/>
          </p:nvPr>
        </p:nvSpPr>
        <p:spPr>
          <a:xfrm>
            <a:off x="684212" y="2382519"/>
            <a:ext cx="10230836" cy="3408681"/>
          </a:xfrm>
        </p:spPr>
        <p:txBody>
          <a:bodyPr/>
          <a:lstStyle/>
          <a:p>
            <a:pPr algn="ctr"/>
            <a:r>
              <a:rPr lang="en-IE" sz="2800" dirty="0"/>
              <a:t>It needs to be acknowledged from the top down that teacher stress levels have increased. Generally speaking work-related stress has been identified as one of the largest problems in the EU working environment.</a:t>
            </a:r>
          </a:p>
          <a:p>
            <a:endParaRPr lang="en-IE" dirty="0"/>
          </a:p>
          <a:p>
            <a:pPr algn="r"/>
            <a:r>
              <a:rPr lang="en-IE" dirty="0"/>
              <a:t>(</a:t>
            </a:r>
            <a:r>
              <a:rPr lang="en-IE" dirty="0" err="1"/>
              <a:t>Skalon</a:t>
            </a:r>
            <a:r>
              <a:rPr lang="en-IE" dirty="0"/>
              <a:t>, Nielson, Borg, &amp; Guzman, 2010)</a:t>
            </a:r>
          </a:p>
        </p:txBody>
      </p:sp>
    </p:spTree>
    <p:extLst>
      <p:ext uri="{BB962C8B-B14F-4D97-AF65-F5344CB8AC3E}">
        <p14:creationId xmlns:p14="http://schemas.microsoft.com/office/powerpoint/2010/main" val="289398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8001000" cy="441961"/>
          </a:xfrm>
        </p:spPr>
        <p:txBody>
          <a:bodyPr>
            <a:normAutofit fontScale="90000"/>
          </a:bodyPr>
          <a:lstStyle/>
          <a:p>
            <a:endParaRPr lang="en-IE" dirty="0"/>
          </a:p>
        </p:txBody>
      </p:sp>
      <p:sp>
        <p:nvSpPr>
          <p:cNvPr id="5" name="Subtitle 4"/>
          <p:cNvSpPr>
            <a:spLocks noGrp="1"/>
          </p:cNvSpPr>
          <p:nvPr>
            <p:ph type="subTitle" idx="1"/>
          </p:nvPr>
        </p:nvSpPr>
        <p:spPr>
          <a:xfrm>
            <a:off x="684212" y="1783079"/>
            <a:ext cx="9856788" cy="4008121"/>
          </a:xfrm>
        </p:spPr>
        <p:txBody>
          <a:bodyPr/>
          <a:lstStyle/>
          <a:p>
            <a:pPr algn="ctr"/>
            <a:r>
              <a:rPr lang="en-IE" sz="2800" dirty="0"/>
              <a:t>Job stress has been widely linked with adverse effects on employees psychological and physical wellbeing in many occupations especially those involved in education.</a:t>
            </a:r>
          </a:p>
          <a:p>
            <a:endParaRPr lang="en-IE" dirty="0"/>
          </a:p>
          <a:p>
            <a:pPr algn="r"/>
            <a:r>
              <a:rPr lang="en-IE" dirty="0"/>
              <a:t>(</a:t>
            </a:r>
            <a:r>
              <a:rPr lang="en-IE" dirty="0" err="1"/>
              <a:t>Kinman</a:t>
            </a:r>
            <a:r>
              <a:rPr lang="en-IE" dirty="0"/>
              <a:t> &amp; Jones, 2003)</a:t>
            </a:r>
          </a:p>
        </p:txBody>
      </p:sp>
    </p:spTree>
    <p:extLst>
      <p:ext uri="{BB962C8B-B14F-4D97-AF65-F5344CB8AC3E}">
        <p14:creationId xmlns:p14="http://schemas.microsoft.com/office/powerpoint/2010/main" val="264481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10237788" cy="1508761"/>
          </a:xfrm>
        </p:spPr>
        <p:txBody>
          <a:bodyPr>
            <a:normAutofit fontScale="90000"/>
          </a:bodyPr>
          <a:lstStyle/>
          <a:p>
            <a:pPr algn="ctr"/>
            <a:r>
              <a:rPr lang="en-IE" dirty="0"/>
              <a:t>‘The clouds that can surround a school’</a:t>
            </a:r>
          </a:p>
        </p:txBody>
      </p:sp>
      <p:sp>
        <p:nvSpPr>
          <p:cNvPr id="5" name="Subtitle 4"/>
          <p:cNvSpPr>
            <a:spLocks noGrp="1"/>
          </p:cNvSpPr>
          <p:nvPr>
            <p:ph type="subTitle" idx="1"/>
          </p:nvPr>
        </p:nvSpPr>
        <p:spPr>
          <a:xfrm>
            <a:off x="745172" y="2275840"/>
            <a:ext cx="9745028" cy="4328159"/>
          </a:xfrm>
        </p:spPr>
        <p:txBody>
          <a:bodyPr>
            <a:normAutofit/>
          </a:bodyPr>
          <a:lstStyle/>
          <a:p>
            <a:endParaRPr lang="en-IE" sz="2800" dirty="0"/>
          </a:p>
          <a:p>
            <a:endParaRPr lang="en-IE" sz="2800" dirty="0"/>
          </a:p>
          <a:p>
            <a:r>
              <a:rPr lang="en-IE" sz="2800" dirty="0"/>
              <a:t>PHM through the lens of a traumatic experience</a:t>
            </a:r>
          </a:p>
          <a:p>
            <a:endParaRPr lang="en-IE" sz="2800" dirty="0"/>
          </a:p>
          <a:p>
            <a:r>
              <a:rPr lang="en-IE" sz="2800" dirty="0"/>
              <a:t>The story of resilience of staff and student, and what it taught me!</a:t>
            </a:r>
          </a:p>
        </p:txBody>
      </p:sp>
    </p:spTree>
    <p:extLst>
      <p:ext uri="{BB962C8B-B14F-4D97-AF65-F5344CB8AC3E}">
        <p14:creationId xmlns:p14="http://schemas.microsoft.com/office/powerpoint/2010/main" val="260341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453352"/>
            <a:ext cx="10635429" cy="241738"/>
          </a:xfrm>
        </p:spPr>
        <p:txBody>
          <a:bodyPr>
            <a:normAutofit fontScale="90000"/>
          </a:bodyPr>
          <a:lstStyle/>
          <a:p>
            <a:endParaRPr lang="en-IE" dirty="0"/>
          </a:p>
        </p:txBody>
      </p:sp>
      <p:sp>
        <p:nvSpPr>
          <p:cNvPr id="3" name="Content Placeholder 2"/>
          <p:cNvSpPr>
            <a:spLocks noGrp="1"/>
          </p:cNvSpPr>
          <p:nvPr>
            <p:ph idx="1"/>
          </p:nvPr>
        </p:nvSpPr>
        <p:spPr>
          <a:xfrm>
            <a:off x="684212" y="685800"/>
            <a:ext cx="8534400" cy="5483772"/>
          </a:xfrm>
        </p:spPr>
        <p:txBody>
          <a:bodyPr>
            <a:normAutofit/>
          </a:bodyPr>
          <a:lstStyle/>
          <a:p>
            <a:pPr marL="0" indent="0" algn="ctr">
              <a:buNone/>
            </a:pPr>
            <a:r>
              <a:rPr lang="en-IE" sz="2800" dirty="0"/>
              <a:t>The wedding story</a:t>
            </a:r>
          </a:p>
          <a:p>
            <a:pPr marL="0" indent="0" algn="ctr">
              <a:buNone/>
            </a:pPr>
            <a:r>
              <a:rPr lang="en-IE" sz="2800" dirty="0"/>
              <a:t>&amp;</a:t>
            </a:r>
          </a:p>
          <a:p>
            <a:pPr marL="0" indent="0" algn="ctr">
              <a:buNone/>
            </a:pPr>
            <a:r>
              <a:rPr lang="en-IE" sz="2800" dirty="0"/>
              <a:t>Teacher of the Year Awards</a:t>
            </a:r>
          </a:p>
          <a:p>
            <a:pPr marL="0" indent="0">
              <a:buNone/>
            </a:pPr>
            <a:endParaRPr lang="en-IE" sz="2800" dirty="0"/>
          </a:p>
          <a:p>
            <a:pPr marL="0" indent="0" algn="ctr">
              <a:buNone/>
            </a:pPr>
            <a:r>
              <a:rPr lang="en-IE" sz="2800" i="1" dirty="0"/>
              <a:t>“Someone is sitting in the shade today because someone planted a tree a long time ago”</a:t>
            </a:r>
          </a:p>
          <a:p>
            <a:pPr marL="0" indent="0">
              <a:buNone/>
            </a:pPr>
            <a:endParaRPr lang="en-IE" sz="2800" dirty="0"/>
          </a:p>
          <a:p>
            <a:pPr marL="0" indent="0" algn="r">
              <a:buNone/>
            </a:pPr>
            <a:r>
              <a:rPr lang="en-IE" sz="2800" dirty="0"/>
              <a:t>Warren Buffett</a:t>
            </a:r>
          </a:p>
        </p:txBody>
      </p:sp>
    </p:spTree>
    <p:extLst>
      <p:ext uri="{BB962C8B-B14F-4D97-AF65-F5344CB8AC3E}">
        <p14:creationId xmlns:p14="http://schemas.microsoft.com/office/powerpoint/2010/main" val="96817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9684068" cy="904241"/>
          </a:xfrm>
        </p:spPr>
        <p:txBody>
          <a:bodyPr/>
          <a:lstStyle/>
          <a:p>
            <a:r>
              <a:rPr lang="en-IE" dirty="0"/>
              <a:t>How to build resilience</a:t>
            </a:r>
          </a:p>
        </p:txBody>
      </p:sp>
      <p:sp>
        <p:nvSpPr>
          <p:cNvPr id="5" name="Subtitle 4"/>
          <p:cNvSpPr>
            <a:spLocks noGrp="1"/>
          </p:cNvSpPr>
          <p:nvPr>
            <p:ph type="subTitle" idx="1"/>
          </p:nvPr>
        </p:nvSpPr>
        <p:spPr>
          <a:xfrm>
            <a:off x="684212" y="1681481"/>
            <a:ext cx="9394508" cy="4109720"/>
          </a:xfrm>
        </p:spPr>
        <p:txBody>
          <a:bodyPr>
            <a:normAutofit/>
          </a:bodyPr>
          <a:lstStyle/>
          <a:p>
            <a:r>
              <a:rPr lang="en-IE" sz="2800" dirty="0"/>
              <a:t>Resilience refers to an individual’s capacity to successfully adapt to change and stressful events in healthy and constructive ways</a:t>
            </a:r>
          </a:p>
          <a:p>
            <a:endParaRPr lang="en-IE" sz="2800" dirty="0"/>
          </a:p>
          <a:p>
            <a:r>
              <a:rPr lang="en-IE" sz="2800" dirty="0"/>
              <a:t>‘The bouncing ball effect’</a:t>
            </a:r>
          </a:p>
          <a:p>
            <a:endParaRPr lang="en-IE" sz="2800" dirty="0"/>
          </a:p>
          <a:p>
            <a:r>
              <a:rPr lang="en-IE" sz="2800" dirty="0"/>
              <a:t>How to make the ball bouncy?</a:t>
            </a:r>
          </a:p>
        </p:txBody>
      </p:sp>
    </p:spTree>
    <p:extLst>
      <p:ext uri="{BB962C8B-B14F-4D97-AF65-F5344CB8AC3E}">
        <p14:creationId xmlns:p14="http://schemas.microsoft.com/office/powerpoint/2010/main" val="193688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684212" y="685800"/>
            <a:ext cx="8534400" cy="5308599"/>
          </a:xfrm>
        </p:spPr>
        <p:txBody>
          <a:bodyPr/>
          <a:lstStyle/>
          <a:p>
            <a:pPr marL="0" indent="0" algn="ctr">
              <a:buNone/>
            </a:pPr>
            <a:r>
              <a:rPr lang="en-IE" sz="4000" i="1" dirty="0">
                <a:latin typeface="Times New Roman" panose="02020603050405020304" pitchFamily="18" charset="0"/>
                <a:cs typeface="Times New Roman" panose="02020603050405020304" pitchFamily="18" charset="0"/>
              </a:rPr>
              <a:t>“The ultimate measure of a man is not where he stands in moments of comfort and convenience, but where he stands at times of challenge and controversy”</a:t>
            </a:r>
          </a:p>
          <a:p>
            <a:endParaRPr lang="en-IE" dirty="0"/>
          </a:p>
          <a:p>
            <a:pPr algn="r"/>
            <a:r>
              <a:rPr lang="en-IE" dirty="0"/>
              <a:t>Martin Luther King, Jr.</a:t>
            </a:r>
          </a:p>
        </p:txBody>
      </p:sp>
    </p:spTree>
    <p:extLst>
      <p:ext uri="{BB962C8B-B14F-4D97-AF65-F5344CB8AC3E}">
        <p14:creationId xmlns:p14="http://schemas.microsoft.com/office/powerpoint/2010/main" val="3887482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489858"/>
          </a:xfrm>
        </p:spPr>
        <p:txBody>
          <a:bodyPr>
            <a:normAutofit fontScale="90000"/>
          </a:bodyPr>
          <a:lstStyle/>
          <a:p>
            <a:endParaRPr lang="en-IE" dirty="0"/>
          </a:p>
        </p:txBody>
      </p:sp>
      <p:sp>
        <p:nvSpPr>
          <p:cNvPr id="5" name="Subtitle 4"/>
          <p:cNvSpPr>
            <a:spLocks noGrp="1"/>
          </p:cNvSpPr>
          <p:nvPr>
            <p:ph type="subTitle" idx="1"/>
          </p:nvPr>
        </p:nvSpPr>
        <p:spPr>
          <a:xfrm>
            <a:off x="684212" y="1225899"/>
            <a:ext cx="7650896" cy="4565301"/>
          </a:xfrm>
        </p:spPr>
        <p:txBody>
          <a:bodyPr>
            <a:normAutofit/>
          </a:bodyPr>
          <a:lstStyle/>
          <a:p>
            <a:pPr algn="ctr"/>
            <a:endParaRPr lang="en-IE" sz="2800" i="1" dirty="0"/>
          </a:p>
          <a:p>
            <a:pPr algn="ctr"/>
            <a:endParaRPr lang="en-IE" sz="2800" i="1" dirty="0"/>
          </a:p>
          <a:p>
            <a:pPr algn="ctr"/>
            <a:r>
              <a:rPr lang="en-IE" sz="2800" i="1" dirty="0"/>
              <a:t>“Do not judge me by my success, judge me by how many times I fell down and got back up”</a:t>
            </a:r>
          </a:p>
          <a:p>
            <a:pPr algn="ctr"/>
            <a:endParaRPr lang="en-IE" sz="2800" i="1" dirty="0"/>
          </a:p>
          <a:p>
            <a:pPr algn="r"/>
            <a:r>
              <a:rPr lang="en-IE" sz="2800" dirty="0"/>
              <a:t>Nelson Mandela</a:t>
            </a:r>
          </a:p>
        </p:txBody>
      </p:sp>
    </p:spTree>
    <p:extLst>
      <p:ext uri="{BB962C8B-B14F-4D97-AF65-F5344CB8AC3E}">
        <p14:creationId xmlns:p14="http://schemas.microsoft.com/office/powerpoint/2010/main" val="4124994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0951" y="-1522047"/>
            <a:ext cx="9866557" cy="2971801"/>
          </a:xfrm>
        </p:spPr>
        <p:txBody>
          <a:bodyPr/>
          <a:lstStyle/>
          <a:p>
            <a:r>
              <a:rPr lang="en-IE" dirty="0"/>
              <a:t>The attributes of resilience</a:t>
            </a:r>
          </a:p>
        </p:txBody>
      </p:sp>
      <p:sp>
        <p:nvSpPr>
          <p:cNvPr id="5" name="Subtitle 4"/>
          <p:cNvSpPr>
            <a:spLocks noGrp="1"/>
          </p:cNvSpPr>
          <p:nvPr>
            <p:ph type="subTitle" idx="1"/>
          </p:nvPr>
        </p:nvSpPr>
        <p:spPr>
          <a:xfrm>
            <a:off x="684212" y="1574800"/>
            <a:ext cx="8983028" cy="4825999"/>
          </a:xfrm>
        </p:spPr>
        <p:txBody>
          <a:bodyPr>
            <a:normAutofit/>
          </a:bodyPr>
          <a:lstStyle/>
          <a:p>
            <a:pPr marL="457200" indent="-457200">
              <a:buFont typeface="Wingdings" panose="05000000000000000000" pitchFamily="2" charset="2"/>
              <a:buChar char="Ø"/>
            </a:pPr>
            <a:r>
              <a:rPr lang="en-IE" sz="2800" dirty="0"/>
              <a:t>A sense of spirituality</a:t>
            </a:r>
          </a:p>
          <a:p>
            <a:pPr marL="457200" indent="-457200">
              <a:buFont typeface="Wingdings" panose="05000000000000000000" pitchFamily="2" charset="2"/>
              <a:buChar char="Ø"/>
            </a:pPr>
            <a:r>
              <a:rPr lang="en-IE" sz="2800" dirty="0"/>
              <a:t>Positive social skills</a:t>
            </a:r>
          </a:p>
          <a:p>
            <a:pPr marL="457200" indent="-457200">
              <a:buFont typeface="Wingdings" panose="05000000000000000000" pitchFamily="2" charset="2"/>
              <a:buChar char="Ø"/>
            </a:pPr>
            <a:r>
              <a:rPr lang="en-IE" sz="2800" dirty="0"/>
              <a:t>Family and social characteristics, e.g. connectedness &amp; involvement in community</a:t>
            </a:r>
          </a:p>
          <a:p>
            <a:pPr marL="457200" indent="-457200">
              <a:buFont typeface="Wingdings" panose="05000000000000000000" pitchFamily="2" charset="2"/>
              <a:buChar char="Ø"/>
            </a:pPr>
            <a:r>
              <a:rPr lang="en-IE" sz="2800" dirty="0"/>
              <a:t>Ability to ‘accept and change’</a:t>
            </a:r>
          </a:p>
          <a:p>
            <a:pPr marL="457200" indent="-457200">
              <a:buFont typeface="Wingdings" panose="05000000000000000000" pitchFamily="2" charset="2"/>
              <a:buChar char="Ø"/>
            </a:pPr>
            <a:r>
              <a:rPr lang="en-IE" sz="2800" dirty="0"/>
              <a:t>Philosophy of Mindfulness (Lived)</a:t>
            </a:r>
          </a:p>
          <a:p>
            <a:pPr marL="457200" indent="-457200">
              <a:buFont typeface="Wingdings" panose="05000000000000000000" pitchFamily="2" charset="2"/>
              <a:buChar char="Ø"/>
            </a:pPr>
            <a:r>
              <a:rPr lang="en-IE" sz="2800" dirty="0"/>
              <a:t>Increase in a sense of control, meaning and decision making</a:t>
            </a:r>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203498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10573068" cy="1457961"/>
          </a:xfrm>
        </p:spPr>
        <p:txBody>
          <a:bodyPr>
            <a:normAutofit fontScale="90000"/>
          </a:bodyPr>
          <a:lstStyle/>
          <a:p>
            <a:r>
              <a:rPr lang="en-IE" dirty="0"/>
              <a:t>How to increase resilience in young people</a:t>
            </a:r>
          </a:p>
        </p:txBody>
      </p:sp>
      <p:sp>
        <p:nvSpPr>
          <p:cNvPr id="5" name="Subtitle 4"/>
          <p:cNvSpPr>
            <a:spLocks noGrp="1"/>
          </p:cNvSpPr>
          <p:nvPr>
            <p:ph type="subTitle" idx="1"/>
          </p:nvPr>
        </p:nvSpPr>
        <p:spPr>
          <a:xfrm>
            <a:off x="618172" y="2143760"/>
            <a:ext cx="9987916" cy="4461828"/>
          </a:xfrm>
        </p:spPr>
        <p:txBody>
          <a:bodyPr>
            <a:normAutofit/>
          </a:bodyPr>
          <a:lstStyle/>
          <a:p>
            <a:r>
              <a:rPr lang="en-IE" sz="2800" dirty="0"/>
              <a:t>Provide young people with meaningful opportunities, there is a need to inspire them. (Young Americans)</a:t>
            </a:r>
          </a:p>
          <a:p>
            <a:r>
              <a:rPr lang="en-IE" sz="2800" dirty="0"/>
              <a:t>Provide young people with resources and training to engage in opportunities.</a:t>
            </a:r>
          </a:p>
          <a:p>
            <a:r>
              <a:rPr lang="en-IE" sz="2800" dirty="0"/>
              <a:t>Strengthen PMH and Wellbeing, by promoting self-worth, a sense of responsibility, autonomy, accountability, self-awareness, emotional competencies, membership and belonging and civic and social competence.</a:t>
            </a:r>
          </a:p>
        </p:txBody>
      </p:sp>
    </p:spTree>
    <p:extLst>
      <p:ext uri="{BB962C8B-B14F-4D97-AF65-F5344CB8AC3E}">
        <p14:creationId xmlns:p14="http://schemas.microsoft.com/office/powerpoint/2010/main" val="273835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799"/>
            <a:ext cx="8001000" cy="974835"/>
          </a:xfrm>
        </p:spPr>
        <p:txBody>
          <a:bodyPr/>
          <a:lstStyle/>
          <a:p>
            <a:pPr algn="ctr"/>
            <a:r>
              <a:rPr lang="en-IE" dirty="0"/>
              <a:t>summary</a:t>
            </a:r>
          </a:p>
        </p:txBody>
      </p:sp>
      <p:sp>
        <p:nvSpPr>
          <p:cNvPr id="5" name="Subtitle 4"/>
          <p:cNvSpPr>
            <a:spLocks noGrp="1"/>
          </p:cNvSpPr>
          <p:nvPr>
            <p:ph type="subTitle" idx="1"/>
          </p:nvPr>
        </p:nvSpPr>
        <p:spPr>
          <a:xfrm>
            <a:off x="684212" y="1660634"/>
            <a:ext cx="9678988" cy="4981903"/>
          </a:xfrm>
        </p:spPr>
        <p:txBody>
          <a:bodyPr>
            <a:normAutofit fontScale="92500"/>
          </a:bodyPr>
          <a:lstStyle/>
          <a:p>
            <a:endParaRPr lang="en-IE" dirty="0"/>
          </a:p>
          <a:p>
            <a:pPr marL="342900" indent="-342900">
              <a:buFont typeface="Wingdings" panose="05000000000000000000" pitchFamily="2" charset="2"/>
              <a:buChar char="§"/>
            </a:pPr>
            <a:r>
              <a:rPr lang="en-IE" sz="2800" dirty="0"/>
              <a:t>PMH is a continuous journey, of ups and downs in our life</a:t>
            </a:r>
          </a:p>
          <a:p>
            <a:pPr marL="342900" indent="-342900">
              <a:buFont typeface="Wingdings" panose="05000000000000000000" pitchFamily="2" charset="2"/>
              <a:buChar char="§"/>
            </a:pPr>
            <a:r>
              <a:rPr lang="en-IE" sz="2800" dirty="0"/>
              <a:t>The value of a holistic approach to PMH, emphasising the responsibility of society.</a:t>
            </a:r>
          </a:p>
          <a:p>
            <a:pPr marL="342900" indent="-342900">
              <a:buFont typeface="Wingdings" panose="05000000000000000000" pitchFamily="2" charset="2"/>
              <a:buChar char="§"/>
            </a:pPr>
            <a:r>
              <a:rPr lang="en-IE" sz="2800" dirty="0"/>
              <a:t>The need to value the work undertaken by teachers and management.</a:t>
            </a:r>
          </a:p>
          <a:p>
            <a:pPr marL="342900" indent="-342900">
              <a:buFont typeface="Wingdings" panose="05000000000000000000" pitchFamily="2" charset="2"/>
              <a:buChar char="§"/>
            </a:pPr>
            <a:r>
              <a:rPr lang="en-IE" sz="2800" dirty="0"/>
              <a:t>Understand that wellbeing sometimes operates from top down.</a:t>
            </a:r>
          </a:p>
          <a:p>
            <a:pPr marL="342900" indent="-342900">
              <a:buFont typeface="Wingdings" panose="05000000000000000000" pitchFamily="2" charset="2"/>
              <a:buChar char="§"/>
            </a:pPr>
            <a:r>
              <a:rPr lang="en-IE" sz="2800" dirty="0"/>
              <a:t>Resilience is built and developed from experience, as we learn to accept and change</a:t>
            </a:r>
          </a:p>
          <a:p>
            <a:endParaRPr lang="en-IE" dirty="0"/>
          </a:p>
        </p:txBody>
      </p:sp>
    </p:spTree>
    <p:extLst>
      <p:ext uri="{BB962C8B-B14F-4D97-AF65-F5344CB8AC3E}">
        <p14:creationId xmlns:p14="http://schemas.microsoft.com/office/powerpoint/2010/main" val="87559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4211" y="685800"/>
            <a:ext cx="10941731" cy="2405744"/>
          </a:xfrm>
        </p:spPr>
        <p:txBody>
          <a:bodyPr>
            <a:normAutofit/>
          </a:bodyPr>
          <a:lstStyle/>
          <a:p>
            <a:pPr algn="ctr"/>
            <a:r>
              <a:rPr lang="en-IE" dirty="0"/>
              <a:t>What has president Donald trump got to do with positive mental health?</a:t>
            </a:r>
          </a:p>
        </p:txBody>
      </p:sp>
      <p:sp>
        <p:nvSpPr>
          <p:cNvPr id="7" name="Subtitle 6"/>
          <p:cNvSpPr>
            <a:spLocks noGrp="1"/>
          </p:cNvSpPr>
          <p:nvPr>
            <p:ph type="subTitle" idx="1"/>
          </p:nvPr>
        </p:nvSpPr>
        <p:spPr>
          <a:xfrm>
            <a:off x="684211" y="3505201"/>
            <a:ext cx="7295017" cy="2286000"/>
          </a:xfrm>
        </p:spPr>
        <p:txBody>
          <a:bodyPr>
            <a:noAutofit/>
          </a:bodyPr>
          <a:lstStyle/>
          <a:p>
            <a:r>
              <a:rPr lang="en-IE" sz="3600" u="sng" dirty="0"/>
              <a:t>The Answer:</a:t>
            </a:r>
          </a:p>
          <a:p>
            <a:endParaRPr lang="en-IE" sz="3600" dirty="0"/>
          </a:p>
          <a:p>
            <a:pPr algn="ctr"/>
            <a:r>
              <a:rPr lang="en-IE" sz="3600" dirty="0"/>
              <a:t>Every and Nothing</a:t>
            </a:r>
          </a:p>
        </p:txBody>
      </p:sp>
    </p:spTree>
    <p:extLst>
      <p:ext uri="{BB962C8B-B14F-4D97-AF65-F5344CB8AC3E}">
        <p14:creationId xmlns:p14="http://schemas.microsoft.com/office/powerpoint/2010/main" val="277443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stretch>
            <a:fillRect/>
          </a:stretch>
        </p:blipFill>
        <p:spPr>
          <a:xfrm>
            <a:off x="378373" y="420414"/>
            <a:ext cx="11445766" cy="6211614"/>
          </a:xfrm>
          <a:prstGeom prst="rect">
            <a:avLst/>
          </a:prstGeom>
        </p:spPr>
      </p:pic>
    </p:spTree>
    <p:extLst>
      <p:ext uri="{BB962C8B-B14F-4D97-AF65-F5344CB8AC3E}">
        <p14:creationId xmlns:p14="http://schemas.microsoft.com/office/powerpoint/2010/main" val="251542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12828"/>
            <a:ext cx="8534400" cy="581571"/>
          </a:xfrm>
        </p:spPr>
        <p:txBody>
          <a:bodyPr>
            <a:normAutofit fontScale="90000"/>
          </a:bodyPr>
          <a:lstStyle/>
          <a:p>
            <a:r>
              <a:rPr lang="en-IE" dirty="0"/>
              <a:t>Shane Moran</a:t>
            </a:r>
          </a:p>
        </p:txBody>
      </p:sp>
      <p:sp>
        <p:nvSpPr>
          <p:cNvPr id="3" name="Content Placeholder 2"/>
          <p:cNvSpPr>
            <a:spLocks noGrp="1"/>
          </p:cNvSpPr>
          <p:nvPr>
            <p:ph idx="1"/>
          </p:nvPr>
        </p:nvSpPr>
        <p:spPr>
          <a:xfrm>
            <a:off x="684212" y="315310"/>
            <a:ext cx="8534400" cy="3985757"/>
          </a:xfrm>
        </p:spPr>
        <p:txBody>
          <a:bodyPr>
            <a:normAutofit/>
          </a:bodyPr>
          <a:lstStyle/>
          <a:p>
            <a:pPr marL="0" indent="0" algn="ctr">
              <a:buNone/>
            </a:pPr>
            <a:r>
              <a:rPr lang="en-IE" sz="3600" dirty="0"/>
              <a:t>Thank You for listening</a:t>
            </a:r>
          </a:p>
          <a:p>
            <a:pPr marL="0" indent="0">
              <a:buNone/>
            </a:pPr>
            <a:endParaRPr lang="en-IE" sz="3600" dirty="0"/>
          </a:p>
          <a:p>
            <a:pPr marL="0" indent="0">
              <a:buNone/>
            </a:pPr>
            <a:endParaRPr lang="en-IE" sz="3600" dirty="0"/>
          </a:p>
          <a:p>
            <a:pPr marL="0" indent="0">
              <a:buNone/>
            </a:pPr>
            <a:r>
              <a:rPr lang="en-IE" sz="3600" dirty="0"/>
              <a:t>Any Questions?</a:t>
            </a:r>
          </a:p>
          <a:p>
            <a:pPr marL="0" indent="0">
              <a:buNone/>
            </a:pPr>
            <a:endParaRPr lang="en-IE" sz="3600" dirty="0"/>
          </a:p>
          <a:p>
            <a:pPr marL="0" indent="0">
              <a:buNone/>
            </a:pPr>
            <a:endParaRPr lang="en-IE" dirty="0"/>
          </a:p>
        </p:txBody>
      </p:sp>
    </p:spTree>
    <p:extLst>
      <p:ext uri="{BB962C8B-B14F-4D97-AF65-F5344CB8AC3E}">
        <p14:creationId xmlns:p14="http://schemas.microsoft.com/office/powerpoint/2010/main" val="34261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5944"/>
            <a:ext cx="10163402" cy="1366156"/>
          </a:xfrm>
        </p:spPr>
        <p:txBody>
          <a:bodyPr/>
          <a:lstStyle/>
          <a:p>
            <a:r>
              <a:rPr lang="en-IE" dirty="0"/>
              <a:t>So what is positive mental health?</a:t>
            </a:r>
          </a:p>
        </p:txBody>
      </p:sp>
      <p:sp>
        <p:nvSpPr>
          <p:cNvPr id="3" name="Content Placeholder 2"/>
          <p:cNvSpPr>
            <a:spLocks noGrp="1"/>
          </p:cNvSpPr>
          <p:nvPr>
            <p:ph idx="1"/>
          </p:nvPr>
        </p:nvSpPr>
        <p:spPr>
          <a:xfrm>
            <a:off x="744083" y="1921328"/>
            <a:ext cx="9102046" cy="4653643"/>
          </a:xfrm>
        </p:spPr>
        <p:txBody>
          <a:bodyPr/>
          <a:lstStyle/>
          <a:p>
            <a:r>
              <a:rPr lang="en-IE" sz="2800" dirty="0"/>
              <a:t>Is it being happy?</a:t>
            </a:r>
          </a:p>
          <a:p>
            <a:r>
              <a:rPr lang="en-IE" sz="2800" dirty="0"/>
              <a:t>Is it being Content?</a:t>
            </a:r>
          </a:p>
          <a:p>
            <a:r>
              <a:rPr lang="en-IE" sz="2800" dirty="0"/>
              <a:t>Is it being free from stress and worry?</a:t>
            </a:r>
          </a:p>
          <a:p>
            <a:r>
              <a:rPr lang="en-IE" sz="2800" dirty="0"/>
              <a:t>Is it about being successful?</a:t>
            </a:r>
          </a:p>
          <a:p>
            <a:endParaRPr lang="en-IE" sz="2800" dirty="0"/>
          </a:p>
          <a:p>
            <a:pPr marL="0" indent="0" algn="ctr">
              <a:buNone/>
            </a:pPr>
            <a:r>
              <a:rPr lang="en-IE" sz="2800" dirty="0"/>
              <a:t>“Show me a sane man, and I will cure him for you”</a:t>
            </a:r>
          </a:p>
          <a:p>
            <a:pPr marL="0" indent="0" algn="r">
              <a:buNone/>
            </a:pPr>
            <a:r>
              <a:rPr lang="en-IE" dirty="0"/>
              <a:t>Carl Yung</a:t>
            </a:r>
          </a:p>
        </p:txBody>
      </p:sp>
    </p:spTree>
    <p:extLst>
      <p:ext uri="{BB962C8B-B14F-4D97-AF65-F5344CB8AC3E}">
        <p14:creationId xmlns:p14="http://schemas.microsoft.com/office/powerpoint/2010/main" val="79309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1" y="685800"/>
            <a:ext cx="9847717" cy="1719944"/>
          </a:xfrm>
        </p:spPr>
        <p:txBody>
          <a:bodyPr/>
          <a:lstStyle/>
          <a:p>
            <a:r>
              <a:rPr lang="en-IE" dirty="0"/>
              <a:t>What does positive mental health mean to you?</a:t>
            </a:r>
          </a:p>
        </p:txBody>
      </p:sp>
      <p:sp>
        <p:nvSpPr>
          <p:cNvPr id="5" name="Subtitle 4"/>
          <p:cNvSpPr>
            <a:spLocks noGrp="1"/>
          </p:cNvSpPr>
          <p:nvPr>
            <p:ph type="subTitle" idx="1"/>
          </p:nvPr>
        </p:nvSpPr>
        <p:spPr>
          <a:xfrm>
            <a:off x="684211" y="2618015"/>
            <a:ext cx="9510260" cy="3173186"/>
          </a:xfrm>
        </p:spPr>
        <p:txBody>
          <a:bodyPr>
            <a:noAutofit/>
          </a:bodyPr>
          <a:lstStyle/>
          <a:p>
            <a:r>
              <a:rPr lang="en-IE" sz="2800" dirty="0"/>
              <a:t>Do you believe that you have positive mental health?</a:t>
            </a:r>
          </a:p>
          <a:p>
            <a:r>
              <a:rPr lang="en-IE" sz="2800" dirty="0"/>
              <a:t>I imagine that most of you present here today would consider yourselves successful in your own professional careers!</a:t>
            </a:r>
          </a:p>
          <a:p>
            <a:r>
              <a:rPr lang="en-IE" sz="2800" u="sng" dirty="0"/>
              <a:t>Yet</a:t>
            </a:r>
          </a:p>
          <a:p>
            <a:r>
              <a:rPr lang="en-IE" sz="2800" dirty="0"/>
              <a:t>Some here may suffer from poor mental health!</a:t>
            </a:r>
          </a:p>
        </p:txBody>
      </p:sp>
    </p:spTree>
    <p:extLst>
      <p:ext uri="{BB962C8B-B14F-4D97-AF65-F5344CB8AC3E}">
        <p14:creationId xmlns:p14="http://schemas.microsoft.com/office/powerpoint/2010/main" val="29305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1224644"/>
          </a:xfrm>
        </p:spPr>
        <p:txBody>
          <a:bodyPr/>
          <a:lstStyle/>
          <a:p>
            <a:endParaRPr lang="en-IE" dirty="0"/>
          </a:p>
        </p:txBody>
      </p:sp>
      <p:sp>
        <p:nvSpPr>
          <p:cNvPr id="5" name="Subtitle 4"/>
          <p:cNvSpPr>
            <a:spLocks noGrp="1"/>
          </p:cNvSpPr>
          <p:nvPr>
            <p:ph type="subTitle" idx="1"/>
          </p:nvPr>
        </p:nvSpPr>
        <p:spPr>
          <a:xfrm>
            <a:off x="684211" y="1970315"/>
            <a:ext cx="9657217" cy="3820886"/>
          </a:xfrm>
        </p:spPr>
        <p:txBody>
          <a:bodyPr/>
          <a:lstStyle/>
          <a:p>
            <a:r>
              <a:rPr lang="en-IE" dirty="0"/>
              <a:t>The comedian Rita May Brown once stated:</a:t>
            </a:r>
          </a:p>
          <a:p>
            <a:endParaRPr lang="en-IE" dirty="0"/>
          </a:p>
          <a:p>
            <a:pPr algn="ctr"/>
            <a:r>
              <a:rPr lang="en-IE" sz="2800" i="1" dirty="0"/>
              <a:t>“The statistics on sanity are that one out of every four people is suffering from a mental illness. Look at your three best friends. If they’re okay, then it is you”</a:t>
            </a:r>
          </a:p>
        </p:txBody>
      </p:sp>
    </p:spTree>
    <p:extLst>
      <p:ext uri="{BB962C8B-B14F-4D97-AF65-F5344CB8AC3E}">
        <p14:creationId xmlns:p14="http://schemas.microsoft.com/office/powerpoint/2010/main" val="58597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1" y="685799"/>
            <a:ext cx="9395959" cy="1181101"/>
          </a:xfrm>
        </p:spPr>
        <p:txBody>
          <a:bodyPr/>
          <a:lstStyle/>
          <a:p>
            <a:r>
              <a:rPr lang="en-IE" dirty="0"/>
              <a:t>There are three challenges</a:t>
            </a:r>
          </a:p>
        </p:txBody>
      </p:sp>
      <p:sp>
        <p:nvSpPr>
          <p:cNvPr id="5" name="Subtitle 4"/>
          <p:cNvSpPr>
            <a:spLocks noGrp="1"/>
          </p:cNvSpPr>
          <p:nvPr>
            <p:ph type="subTitle" idx="1"/>
          </p:nvPr>
        </p:nvSpPr>
        <p:spPr>
          <a:xfrm>
            <a:off x="684212" y="2329543"/>
            <a:ext cx="7534502" cy="3461657"/>
          </a:xfrm>
        </p:spPr>
        <p:txBody>
          <a:bodyPr/>
          <a:lstStyle/>
          <a:p>
            <a:endParaRPr lang="en-IE" dirty="0"/>
          </a:p>
          <a:p>
            <a:r>
              <a:rPr lang="en-IE" sz="2800" dirty="0"/>
              <a:t>First, is defining ‘positive mental health’?</a:t>
            </a:r>
          </a:p>
          <a:p>
            <a:endParaRPr lang="en-IE" sz="2800" dirty="0"/>
          </a:p>
          <a:p>
            <a:r>
              <a:rPr lang="en-IE" sz="2800" dirty="0"/>
              <a:t>Second, is does it exist or is it pure illusion?</a:t>
            </a:r>
          </a:p>
          <a:p>
            <a:endParaRPr lang="en-IE" sz="2800" dirty="0"/>
          </a:p>
          <a:p>
            <a:r>
              <a:rPr lang="en-IE" sz="2800" dirty="0"/>
              <a:t>Third, is it achievable?</a:t>
            </a:r>
          </a:p>
          <a:p>
            <a:endParaRPr lang="en-IE" sz="2800" dirty="0"/>
          </a:p>
        </p:txBody>
      </p:sp>
    </p:spTree>
    <p:extLst>
      <p:ext uri="{BB962C8B-B14F-4D97-AF65-F5344CB8AC3E}">
        <p14:creationId xmlns:p14="http://schemas.microsoft.com/office/powerpoint/2010/main" val="124436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5355" y="255814"/>
            <a:ext cx="9575574" cy="1322616"/>
          </a:xfrm>
        </p:spPr>
        <p:txBody>
          <a:bodyPr/>
          <a:lstStyle/>
          <a:p>
            <a:r>
              <a:rPr lang="en-IE" dirty="0"/>
              <a:t>To Search</a:t>
            </a:r>
          </a:p>
        </p:txBody>
      </p:sp>
      <p:sp>
        <p:nvSpPr>
          <p:cNvPr id="5" name="Subtitle 4"/>
          <p:cNvSpPr>
            <a:spLocks noGrp="1"/>
          </p:cNvSpPr>
          <p:nvPr>
            <p:ph type="subTitle" idx="1"/>
          </p:nvPr>
        </p:nvSpPr>
        <p:spPr>
          <a:xfrm>
            <a:off x="684211" y="1540042"/>
            <a:ext cx="10139397" cy="4947385"/>
          </a:xfrm>
        </p:spPr>
        <p:txBody>
          <a:bodyPr>
            <a:noAutofit/>
          </a:bodyPr>
          <a:lstStyle/>
          <a:p>
            <a:r>
              <a:rPr lang="en-IE" sz="2800" dirty="0"/>
              <a:t>If we view mental health as a search for happiness then the destination of this quest is indeed an illusion.</a:t>
            </a:r>
          </a:p>
          <a:p>
            <a:endParaRPr lang="en-IE" sz="2800" dirty="0"/>
          </a:p>
          <a:p>
            <a:r>
              <a:rPr lang="en-IE" sz="2800" dirty="0"/>
              <a:t>The reality is, there is no nirvana, no promised land, no enlightenment, just pure illusion.</a:t>
            </a:r>
          </a:p>
          <a:p>
            <a:endParaRPr lang="en-IE" sz="2800" dirty="0"/>
          </a:p>
          <a:p>
            <a:pPr algn="ctr"/>
            <a:r>
              <a:rPr lang="en-IE" sz="2800" i="1" dirty="0"/>
              <a:t>“The path to happiness starts from an understanding of the roots causes of suffering”</a:t>
            </a:r>
          </a:p>
          <a:p>
            <a:pPr algn="r"/>
            <a:r>
              <a:rPr lang="en-IE" sz="2800" dirty="0"/>
              <a:t>The Buddha</a:t>
            </a:r>
          </a:p>
        </p:txBody>
      </p:sp>
    </p:spTree>
    <p:extLst>
      <p:ext uri="{BB962C8B-B14F-4D97-AF65-F5344CB8AC3E}">
        <p14:creationId xmlns:p14="http://schemas.microsoft.com/office/powerpoint/2010/main" val="384149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1239254"/>
          </a:xfrm>
        </p:spPr>
        <p:txBody>
          <a:bodyPr/>
          <a:lstStyle/>
          <a:p>
            <a:endParaRPr lang="en-IE" dirty="0"/>
          </a:p>
        </p:txBody>
      </p:sp>
      <p:sp>
        <p:nvSpPr>
          <p:cNvPr id="5" name="Subtitle 4"/>
          <p:cNvSpPr>
            <a:spLocks noGrp="1"/>
          </p:cNvSpPr>
          <p:nvPr>
            <p:ph type="subTitle" idx="1"/>
          </p:nvPr>
        </p:nvSpPr>
        <p:spPr>
          <a:xfrm>
            <a:off x="684211" y="2054995"/>
            <a:ext cx="9229809" cy="3736206"/>
          </a:xfrm>
        </p:spPr>
        <p:txBody>
          <a:bodyPr>
            <a:noAutofit/>
          </a:bodyPr>
          <a:lstStyle/>
          <a:p>
            <a:pPr algn="ctr"/>
            <a:r>
              <a:rPr lang="en-IE" sz="3200" dirty="0"/>
              <a:t>“You will never be happy if you continue to search for what happiness consists of. You will never live if you are looking for the meaning of life”</a:t>
            </a:r>
          </a:p>
          <a:p>
            <a:pPr algn="ctr"/>
            <a:endParaRPr lang="en-IE" sz="2800" dirty="0"/>
          </a:p>
          <a:p>
            <a:pPr algn="r"/>
            <a:r>
              <a:rPr lang="en-IE" sz="2800" dirty="0"/>
              <a:t>Albert Camus</a:t>
            </a:r>
          </a:p>
        </p:txBody>
      </p:sp>
    </p:spTree>
    <p:extLst>
      <p:ext uri="{BB962C8B-B14F-4D97-AF65-F5344CB8AC3E}">
        <p14:creationId xmlns:p14="http://schemas.microsoft.com/office/powerpoint/2010/main" val="85017827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3066</TotalTime>
  <Words>1189</Words>
  <Application>Microsoft Office PowerPoint</Application>
  <PresentationFormat>Widescreen</PresentationFormat>
  <Paragraphs>161</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Century Gothic</vt:lpstr>
      <vt:lpstr>Times New Roman</vt:lpstr>
      <vt:lpstr>Wingdings</vt:lpstr>
      <vt:lpstr>Wingdings 3</vt:lpstr>
      <vt:lpstr>Slice</vt:lpstr>
      <vt:lpstr>Positive Mental Health</vt:lpstr>
      <vt:lpstr>PowerPoint Presentation</vt:lpstr>
      <vt:lpstr>What has president Donald trump got to do with positive mental health?</vt:lpstr>
      <vt:lpstr>So what is positive mental health?</vt:lpstr>
      <vt:lpstr>What does positive mental health mean to you?</vt:lpstr>
      <vt:lpstr>PowerPoint Presentation</vt:lpstr>
      <vt:lpstr>There are three challenges</vt:lpstr>
      <vt:lpstr>To Search</vt:lpstr>
      <vt:lpstr>PowerPoint Presentation</vt:lpstr>
      <vt:lpstr>ILLUSION AND WELLBEING</vt:lpstr>
      <vt:lpstr>PowerPoint Presentation</vt:lpstr>
      <vt:lpstr>from the field of educational psychology</vt:lpstr>
      <vt:lpstr>PowerPoint Presentation</vt:lpstr>
      <vt:lpstr>Positive mental health an illusion?</vt:lpstr>
      <vt:lpstr>Pause for thought</vt:lpstr>
      <vt:lpstr>DEFINING MENTAL HEALTH</vt:lpstr>
      <vt:lpstr>Positive mental health</vt:lpstr>
      <vt:lpstr>Wellbeing and school</vt:lpstr>
      <vt:lpstr>PMH IN EDUCATION</vt:lpstr>
      <vt:lpstr>WELLBEING FOR TEACHERS AND MANAGEMENT</vt:lpstr>
      <vt:lpstr>PowerPoint Presentation</vt:lpstr>
      <vt:lpstr>‘The clouds that can surround a school’</vt:lpstr>
      <vt:lpstr>PowerPoint Presentation</vt:lpstr>
      <vt:lpstr>How to build resilience</vt:lpstr>
      <vt:lpstr>PowerPoint Presentation</vt:lpstr>
      <vt:lpstr>PowerPoint Presentation</vt:lpstr>
      <vt:lpstr>The attributes of resilience</vt:lpstr>
      <vt:lpstr>How to increase resilience in young people</vt:lpstr>
      <vt:lpstr>summary</vt:lpstr>
      <vt:lpstr>PowerPoint Presentation</vt:lpstr>
      <vt:lpstr>Shane Moran</vt:lpstr>
    </vt:vector>
  </TitlesOfParts>
  <Company>CMETB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Kennedy</dc:creator>
  <cp:lastModifiedBy>cgriffin</cp:lastModifiedBy>
  <cp:revision>25</cp:revision>
  <dcterms:created xsi:type="dcterms:W3CDTF">2018-02-12T16:03:16Z</dcterms:created>
  <dcterms:modified xsi:type="dcterms:W3CDTF">2018-02-26T15:41:35Z</dcterms:modified>
</cp:coreProperties>
</file>