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9" r:id="rId2"/>
  </p:sldMasterIdLst>
  <p:notesMasterIdLst>
    <p:notesMasterId r:id="rId14"/>
  </p:notesMasterIdLst>
  <p:sldIdLst>
    <p:sldId id="267" r:id="rId3"/>
    <p:sldId id="257" r:id="rId4"/>
    <p:sldId id="258" r:id="rId5"/>
    <p:sldId id="259" r:id="rId6"/>
    <p:sldId id="260" r:id="rId7"/>
    <p:sldId id="266"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phy, ShirleyB" initials="MS" lastIdx="2" clrIdx="0">
    <p:extLst>
      <p:ext uri="{19B8F6BF-5375-455C-9EA6-DF929625EA0E}">
        <p15:presenceInfo xmlns:p15="http://schemas.microsoft.com/office/powerpoint/2012/main" userId="S-1-5-21-1482476501-1770027372-725345543-56821" providerId="AD"/>
      </p:ext>
    </p:extLst>
  </p:cmAuthor>
  <p:cmAuthor id="2" name="Doody, Brendan" initials="DB" lastIdx="6" clrIdx="1">
    <p:extLst>
      <p:ext uri="{19B8F6BF-5375-455C-9EA6-DF929625EA0E}">
        <p15:presenceInfo xmlns:p15="http://schemas.microsoft.com/office/powerpoint/2012/main" userId="S-1-5-21-1482476501-1770027372-725345543-6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306"/>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96C3F-1252-41DC-98CE-8BB519088CE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IE"/>
        </a:p>
      </dgm:t>
    </dgm:pt>
    <dgm:pt modelId="{E6A3B02F-AA4F-45C0-BA65-1D18C89822D4}">
      <dgm:prSet/>
      <dgm:spPr/>
      <dgm:t>
        <a:bodyPr/>
        <a:lstStyle/>
        <a:p>
          <a:pPr rtl="0"/>
          <a:r>
            <a:rPr lang="en-IE" b="0" i="0" dirty="0"/>
            <a:t>1. Identification of students</a:t>
          </a:r>
          <a:endParaRPr lang="en-IE" dirty="0"/>
        </a:p>
      </dgm:t>
    </dgm:pt>
    <dgm:pt modelId="{8A97E01A-7271-4641-93EF-3A5CB96A6165}" type="parTrans" cxnId="{26ABEE3E-3F67-4083-B17C-8B508E48A0D9}">
      <dgm:prSet/>
      <dgm:spPr/>
      <dgm:t>
        <a:bodyPr/>
        <a:lstStyle/>
        <a:p>
          <a:endParaRPr lang="en-IE"/>
        </a:p>
      </dgm:t>
    </dgm:pt>
    <dgm:pt modelId="{DB915FA1-4E69-43FB-84C1-342646F67745}" type="sibTrans" cxnId="{26ABEE3E-3F67-4083-B17C-8B508E48A0D9}">
      <dgm:prSet/>
      <dgm:spPr/>
      <dgm:t>
        <a:bodyPr/>
        <a:lstStyle/>
        <a:p>
          <a:endParaRPr lang="en-IE"/>
        </a:p>
      </dgm:t>
    </dgm:pt>
    <dgm:pt modelId="{DB51A2D9-B198-4B12-B547-DFB25071CFE1}">
      <dgm:prSet/>
      <dgm:spPr/>
      <dgm:t>
        <a:bodyPr/>
        <a:lstStyle/>
        <a:p>
          <a:pPr rtl="0"/>
          <a:r>
            <a:rPr lang="en-IE" b="0" i="0"/>
            <a:t>2. Target setting</a:t>
          </a:r>
          <a:endParaRPr lang="en-IE"/>
        </a:p>
      </dgm:t>
    </dgm:pt>
    <dgm:pt modelId="{2150B0E6-11D6-4357-89B0-3B9E1463D979}" type="parTrans" cxnId="{7C9F7CF2-09E8-4D73-B1D2-4B28601E54CD}">
      <dgm:prSet/>
      <dgm:spPr/>
      <dgm:t>
        <a:bodyPr/>
        <a:lstStyle/>
        <a:p>
          <a:endParaRPr lang="en-IE"/>
        </a:p>
      </dgm:t>
    </dgm:pt>
    <dgm:pt modelId="{C438FE2A-A2BD-408C-94C9-F0A2E05B922A}" type="sibTrans" cxnId="{7C9F7CF2-09E8-4D73-B1D2-4B28601E54CD}">
      <dgm:prSet/>
      <dgm:spPr/>
      <dgm:t>
        <a:bodyPr/>
        <a:lstStyle/>
        <a:p>
          <a:endParaRPr lang="en-IE"/>
        </a:p>
      </dgm:t>
    </dgm:pt>
    <dgm:pt modelId="{CD4F27B0-627E-4BCA-BFF5-489EDC190F45}">
      <dgm:prSet/>
      <dgm:spPr/>
      <dgm:t>
        <a:bodyPr/>
        <a:lstStyle/>
        <a:p>
          <a:pPr rtl="0"/>
          <a:r>
            <a:rPr lang="en-IE" b="0" i="0"/>
            <a:t>3. Planning methods and approaches</a:t>
          </a:r>
          <a:endParaRPr lang="en-IE"/>
        </a:p>
      </dgm:t>
    </dgm:pt>
    <dgm:pt modelId="{26201227-BCAF-4EBF-98A4-0BDB4236BE9F}" type="parTrans" cxnId="{6395151C-9D07-4F15-909F-2D212300F606}">
      <dgm:prSet/>
      <dgm:spPr/>
      <dgm:t>
        <a:bodyPr/>
        <a:lstStyle/>
        <a:p>
          <a:endParaRPr lang="en-IE"/>
        </a:p>
      </dgm:t>
    </dgm:pt>
    <dgm:pt modelId="{B466069C-282B-478D-940A-05C10291D8E9}" type="sibTrans" cxnId="{6395151C-9D07-4F15-909F-2D212300F606}">
      <dgm:prSet/>
      <dgm:spPr/>
      <dgm:t>
        <a:bodyPr/>
        <a:lstStyle/>
        <a:p>
          <a:endParaRPr lang="en-IE"/>
        </a:p>
      </dgm:t>
    </dgm:pt>
    <dgm:pt modelId="{F41498B3-0F32-4446-A229-E0A3F6977DFD}">
      <dgm:prSet/>
      <dgm:spPr/>
      <dgm:t>
        <a:bodyPr/>
        <a:lstStyle/>
        <a:p>
          <a:pPr rtl="0"/>
          <a:r>
            <a:rPr lang="en-IE" b="0" i="0"/>
            <a:t>4. Early-intervention and prevention strategies </a:t>
          </a:r>
          <a:endParaRPr lang="en-IE"/>
        </a:p>
      </dgm:t>
    </dgm:pt>
    <dgm:pt modelId="{B1D21F02-7B9F-4F41-8FF0-5112E2BD1674}" type="parTrans" cxnId="{934F8B51-DE56-4B36-A1DD-F7B0C33E623F}">
      <dgm:prSet/>
      <dgm:spPr/>
      <dgm:t>
        <a:bodyPr/>
        <a:lstStyle/>
        <a:p>
          <a:endParaRPr lang="en-IE"/>
        </a:p>
      </dgm:t>
    </dgm:pt>
    <dgm:pt modelId="{E798E8FE-C476-49B1-B278-F0CB306A9D61}" type="sibTrans" cxnId="{934F8B51-DE56-4B36-A1DD-F7B0C33E623F}">
      <dgm:prSet/>
      <dgm:spPr/>
      <dgm:t>
        <a:bodyPr/>
        <a:lstStyle/>
        <a:p>
          <a:endParaRPr lang="en-IE"/>
        </a:p>
      </dgm:t>
    </dgm:pt>
    <dgm:pt modelId="{CA877FCA-2759-46AB-BB94-CB162AB3AA7D}">
      <dgm:prSet/>
      <dgm:spPr/>
      <dgm:t>
        <a:bodyPr/>
        <a:lstStyle/>
        <a:p>
          <a:pPr rtl="0"/>
          <a:r>
            <a:rPr lang="en-IE" b="0" i="0"/>
            <a:t>5. Organising and deploying teachers</a:t>
          </a:r>
          <a:endParaRPr lang="en-IE"/>
        </a:p>
      </dgm:t>
    </dgm:pt>
    <dgm:pt modelId="{C7047973-3366-4C1E-BEB0-E9E63187DE8D}" type="parTrans" cxnId="{F7C70F7F-CFD6-441F-86C6-F3811F273DFD}">
      <dgm:prSet/>
      <dgm:spPr/>
      <dgm:t>
        <a:bodyPr/>
        <a:lstStyle/>
        <a:p>
          <a:endParaRPr lang="en-IE"/>
        </a:p>
      </dgm:t>
    </dgm:pt>
    <dgm:pt modelId="{7AA47F45-41B2-40EC-A92F-57D59F076010}" type="sibTrans" cxnId="{F7C70F7F-CFD6-441F-86C6-F3811F273DFD}">
      <dgm:prSet/>
      <dgm:spPr/>
      <dgm:t>
        <a:bodyPr/>
        <a:lstStyle/>
        <a:p>
          <a:endParaRPr lang="en-IE"/>
        </a:p>
      </dgm:t>
    </dgm:pt>
    <dgm:pt modelId="{2E8E242C-03A7-42FA-A122-CE50E29139DA}">
      <dgm:prSet/>
      <dgm:spPr/>
      <dgm:t>
        <a:bodyPr/>
        <a:lstStyle/>
        <a:p>
          <a:pPr rtl="0"/>
          <a:r>
            <a:rPr lang="en-IE" b="0" i="0"/>
            <a:t>6. Tracking and recording progress</a:t>
          </a:r>
          <a:endParaRPr lang="en-IE"/>
        </a:p>
      </dgm:t>
    </dgm:pt>
    <dgm:pt modelId="{B88C22B1-091C-4DAC-BDBC-BC6E78FA0222}" type="parTrans" cxnId="{9014BE52-5986-49AF-9953-05F4C2A0ABEC}">
      <dgm:prSet/>
      <dgm:spPr/>
      <dgm:t>
        <a:bodyPr/>
        <a:lstStyle/>
        <a:p>
          <a:endParaRPr lang="en-IE"/>
        </a:p>
      </dgm:t>
    </dgm:pt>
    <dgm:pt modelId="{237C8E94-9442-4AFF-8266-6347ED2D0CCD}" type="sibTrans" cxnId="{9014BE52-5986-49AF-9953-05F4C2A0ABEC}">
      <dgm:prSet/>
      <dgm:spPr/>
      <dgm:t>
        <a:bodyPr/>
        <a:lstStyle/>
        <a:p>
          <a:endParaRPr lang="en-IE"/>
        </a:p>
      </dgm:t>
    </dgm:pt>
    <dgm:pt modelId="{B4AC0B8E-837A-4899-BE33-AF4191E89F10}" type="pres">
      <dgm:prSet presAssocID="{7EB96C3F-1252-41DC-98CE-8BB519088CE1}" presName="cycle" presStyleCnt="0">
        <dgm:presLayoutVars>
          <dgm:dir/>
          <dgm:resizeHandles val="exact"/>
        </dgm:presLayoutVars>
      </dgm:prSet>
      <dgm:spPr/>
    </dgm:pt>
    <dgm:pt modelId="{64A23E92-2B72-4FEA-8CCC-ED5E93DC74E4}" type="pres">
      <dgm:prSet presAssocID="{E6A3B02F-AA4F-45C0-BA65-1D18C89822D4}" presName="node" presStyleLbl="node1" presStyleIdx="0" presStyleCnt="6">
        <dgm:presLayoutVars>
          <dgm:bulletEnabled val="1"/>
        </dgm:presLayoutVars>
      </dgm:prSet>
      <dgm:spPr/>
    </dgm:pt>
    <dgm:pt modelId="{13E13E22-495D-4E48-87C4-B992E0554DF9}" type="pres">
      <dgm:prSet presAssocID="{DB915FA1-4E69-43FB-84C1-342646F67745}" presName="sibTrans" presStyleLbl="sibTrans2D1" presStyleIdx="0" presStyleCnt="6"/>
      <dgm:spPr/>
    </dgm:pt>
    <dgm:pt modelId="{329B478E-16A7-4AA3-B5BE-D4310F63E795}" type="pres">
      <dgm:prSet presAssocID="{DB915FA1-4E69-43FB-84C1-342646F67745}" presName="connectorText" presStyleLbl="sibTrans2D1" presStyleIdx="0" presStyleCnt="6"/>
      <dgm:spPr/>
    </dgm:pt>
    <dgm:pt modelId="{3E832BEA-27E8-4602-BDD1-F7D74AC643DD}" type="pres">
      <dgm:prSet presAssocID="{DB51A2D9-B198-4B12-B547-DFB25071CFE1}" presName="node" presStyleLbl="node1" presStyleIdx="1" presStyleCnt="6">
        <dgm:presLayoutVars>
          <dgm:bulletEnabled val="1"/>
        </dgm:presLayoutVars>
      </dgm:prSet>
      <dgm:spPr/>
    </dgm:pt>
    <dgm:pt modelId="{1112317C-6982-45C9-B1DE-C13C9E25EF2C}" type="pres">
      <dgm:prSet presAssocID="{C438FE2A-A2BD-408C-94C9-F0A2E05B922A}" presName="sibTrans" presStyleLbl="sibTrans2D1" presStyleIdx="1" presStyleCnt="6"/>
      <dgm:spPr/>
    </dgm:pt>
    <dgm:pt modelId="{948720C2-126D-4C00-B8F7-7F89679B4AA5}" type="pres">
      <dgm:prSet presAssocID="{C438FE2A-A2BD-408C-94C9-F0A2E05B922A}" presName="connectorText" presStyleLbl="sibTrans2D1" presStyleIdx="1" presStyleCnt="6"/>
      <dgm:spPr/>
    </dgm:pt>
    <dgm:pt modelId="{146FA086-4FA3-4681-A6F9-0040176092E9}" type="pres">
      <dgm:prSet presAssocID="{CD4F27B0-627E-4BCA-BFF5-489EDC190F45}" presName="node" presStyleLbl="node1" presStyleIdx="2" presStyleCnt="6">
        <dgm:presLayoutVars>
          <dgm:bulletEnabled val="1"/>
        </dgm:presLayoutVars>
      </dgm:prSet>
      <dgm:spPr/>
    </dgm:pt>
    <dgm:pt modelId="{0AD905E5-296C-4A00-950A-E6FC9FD9397B}" type="pres">
      <dgm:prSet presAssocID="{B466069C-282B-478D-940A-05C10291D8E9}" presName="sibTrans" presStyleLbl="sibTrans2D1" presStyleIdx="2" presStyleCnt="6"/>
      <dgm:spPr/>
    </dgm:pt>
    <dgm:pt modelId="{54DFE93B-C3D7-4D37-A858-E206768EE364}" type="pres">
      <dgm:prSet presAssocID="{B466069C-282B-478D-940A-05C10291D8E9}" presName="connectorText" presStyleLbl="sibTrans2D1" presStyleIdx="2" presStyleCnt="6"/>
      <dgm:spPr/>
    </dgm:pt>
    <dgm:pt modelId="{49FE160F-05E1-4D4D-AEAA-4A789FCAA461}" type="pres">
      <dgm:prSet presAssocID="{F41498B3-0F32-4446-A229-E0A3F6977DFD}" presName="node" presStyleLbl="node1" presStyleIdx="3" presStyleCnt="6">
        <dgm:presLayoutVars>
          <dgm:bulletEnabled val="1"/>
        </dgm:presLayoutVars>
      </dgm:prSet>
      <dgm:spPr/>
    </dgm:pt>
    <dgm:pt modelId="{16D859E0-68A5-42BF-AD6E-FACF3E19E648}" type="pres">
      <dgm:prSet presAssocID="{E798E8FE-C476-49B1-B278-F0CB306A9D61}" presName="sibTrans" presStyleLbl="sibTrans2D1" presStyleIdx="3" presStyleCnt="6"/>
      <dgm:spPr/>
    </dgm:pt>
    <dgm:pt modelId="{47B02B8D-BD60-4DF9-B8C9-E4BF73337769}" type="pres">
      <dgm:prSet presAssocID="{E798E8FE-C476-49B1-B278-F0CB306A9D61}" presName="connectorText" presStyleLbl="sibTrans2D1" presStyleIdx="3" presStyleCnt="6"/>
      <dgm:spPr/>
    </dgm:pt>
    <dgm:pt modelId="{C3F5851C-F049-4965-9F6B-62A1692342CA}" type="pres">
      <dgm:prSet presAssocID="{CA877FCA-2759-46AB-BB94-CB162AB3AA7D}" presName="node" presStyleLbl="node1" presStyleIdx="4" presStyleCnt="6">
        <dgm:presLayoutVars>
          <dgm:bulletEnabled val="1"/>
        </dgm:presLayoutVars>
      </dgm:prSet>
      <dgm:spPr/>
    </dgm:pt>
    <dgm:pt modelId="{592F1CEB-F139-463A-A218-0C3DA8895DCD}" type="pres">
      <dgm:prSet presAssocID="{7AA47F45-41B2-40EC-A92F-57D59F076010}" presName="sibTrans" presStyleLbl="sibTrans2D1" presStyleIdx="4" presStyleCnt="6"/>
      <dgm:spPr/>
    </dgm:pt>
    <dgm:pt modelId="{B1DDCC68-4D50-4402-B289-9418E24FFBA7}" type="pres">
      <dgm:prSet presAssocID="{7AA47F45-41B2-40EC-A92F-57D59F076010}" presName="connectorText" presStyleLbl="sibTrans2D1" presStyleIdx="4" presStyleCnt="6"/>
      <dgm:spPr/>
    </dgm:pt>
    <dgm:pt modelId="{1FA705AC-089E-4FE0-95A4-E1CB7061972B}" type="pres">
      <dgm:prSet presAssocID="{2E8E242C-03A7-42FA-A122-CE50E29139DA}" presName="node" presStyleLbl="node1" presStyleIdx="5" presStyleCnt="6">
        <dgm:presLayoutVars>
          <dgm:bulletEnabled val="1"/>
        </dgm:presLayoutVars>
      </dgm:prSet>
      <dgm:spPr/>
    </dgm:pt>
    <dgm:pt modelId="{0DBD8DD5-5C83-4340-A569-55B63EC862D1}" type="pres">
      <dgm:prSet presAssocID="{237C8E94-9442-4AFF-8266-6347ED2D0CCD}" presName="sibTrans" presStyleLbl="sibTrans2D1" presStyleIdx="5" presStyleCnt="6"/>
      <dgm:spPr/>
    </dgm:pt>
    <dgm:pt modelId="{333C324D-87E0-4DD0-85A7-7222E466BDB4}" type="pres">
      <dgm:prSet presAssocID="{237C8E94-9442-4AFF-8266-6347ED2D0CCD}" presName="connectorText" presStyleLbl="sibTrans2D1" presStyleIdx="5" presStyleCnt="6"/>
      <dgm:spPr/>
    </dgm:pt>
  </dgm:ptLst>
  <dgm:cxnLst>
    <dgm:cxn modelId="{B3783503-3A83-481B-ADBB-F22F1DBCF150}" type="presOf" srcId="{E6A3B02F-AA4F-45C0-BA65-1D18C89822D4}" destId="{64A23E92-2B72-4FEA-8CCC-ED5E93DC74E4}" srcOrd="0" destOrd="0" presId="urn:microsoft.com/office/officeart/2005/8/layout/cycle2"/>
    <dgm:cxn modelId="{CDB9A30D-1DB6-4791-BC9B-6ACCE662DE2D}" type="presOf" srcId="{B466069C-282B-478D-940A-05C10291D8E9}" destId="{54DFE93B-C3D7-4D37-A858-E206768EE364}" srcOrd="1" destOrd="0" presId="urn:microsoft.com/office/officeart/2005/8/layout/cycle2"/>
    <dgm:cxn modelId="{03958C14-70F1-4AE2-A91E-CA956F09AF4F}" type="presOf" srcId="{2E8E242C-03A7-42FA-A122-CE50E29139DA}" destId="{1FA705AC-089E-4FE0-95A4-E1CB7061972B}" srcOrd="0" destOrd="0" presId="urn:microsoft.com/office/officeart/2005/8/layout/cycle2"/>
    <dgm:cxn modelId="{6395151C-9D07-4F15-909F-2D212300F606}" srcId="{7EB96C3F-1252-41DC-98CE-8BB519088CE1}" destId="{CD4F27B0-627E-4BCA-BFF5-489EDC190F45}" srcOrd="2" destOrd="0" parTransId="{26201227-BCAF-4EBF-98A4-0BDB4236BE9F}" sibTransId="{B466069C-282B-478D-940A-05C10291D8E9}"/>
    <dgm:cxn modelId="{B9C2EF2F-1AFC-4949-8A75-B0B0AE6A007C}" type="presOf" srcId="{237C8E94-9442-4AFF-8266-6347ED2D0CCD}" destId="{333C324D-87E0-4DD0-85A7-7222E466BDB4}" srcOrd="1" destOrd="0" presId="urn:microsoft.com/office/officeart/2005/8/layout/cycle2"/>
    <dgm:cxn modelId="{26ABEE3E-3F67-4083-B17C-8B508E48A0D9}" srcId="{7EB96C3F-1252-41DC-98CE-8BB519088CE1}" destId="{E6A3B02F-AA4F-45C0-BA65-1D18C89822D4}" srcOrd="0" destOrd="0" parTransId="{8A97E01A-7271-4641-93EF-3A5CB96A6165}" sibTransId="{DB915FA1-4E69-43FB-84C1-342646F67745}"/>
    <dgm:cxn modelId="{38B28941-F8B9-4408-BFFB-D1DDBEB8BA30}" type="presOf" srcId="{CA877FCA-2759-46AB-BB94-CB162AB3AA7D}" destId="{C3F5851C-F049-4965-9F6B-62A1692342CA}" srcOrd="0" destOrd="0" presId="urn:microsoft.com/office/officeart/2005/8/layout/cycle2"/>
    <dgm:cxn modelId="{1E524F66-A967-4440-A261-124018533A6F}" type="presOf" srcId="{CD4F27B0-627E-4BCA-BFF5-489EDC190F45}" destId="{146FA086-4FA3-4681-A6F9-0040176092E9}" srcOrd="0" destOrd="0" presId="urn:microsoft.com/office/officeart/2005/8/layout/cycle2"/>
    <dgm:cxn modelId="{D0F72A49-74BA-4E14-8B08-F33FDC503465}" type="presOf" srcId="{B466069C-282B-478D-940A-05C10291D8E9}" destId="{0AD905E5-296C-4A00-950A-E6FC9FD9397B}" srcOrd="0" destOrd="0" presId="urn:microsoft.com/office/officeart/2005/8/layout/cycle2"/>
    <dgm:cxn modelId="{934F8B51-DE56-4B36-A1DD-F7B0C33E623F}" srcId="{7EB96C3F-1252-41DC-98CE-8BB519088CE1}" destId="{F41498B3-0F32-4446-A229-E0A3F6977DFD}" srcOrd="3" destOrd="0" parTransId="{B1D21F02-7B9F-4F41-8FF0-5112E2BD1674}" sibTransId="{E798E8FE-C476-49B1-B278-F0CB306A9D61}"/>
    <dgm:cxn modelId="{9014BE52-5986-49AF-9953-05F4C2A0ABEC}" srcId="{7EB96C3F-1252-41DC-98CE-8BB519088CE1}" destId="{2E8E242C-03A7-42FA-A122-CE50E29139DA}" srcOrd="5" destOrd="0" parTransId="{B88C22B1-091C-4DAC-BDBC-BC6E78FA0222}" sibTransId="{237C8E94-9442-4AFF-8266-6347ED2D0CCD}"/>
    <dgm:cxn modelId="{6B6E2E79-0C1C-4E5F-8498-5DEF6EF2CD49}" type="presOf" srcId="{E798E8FE-C476-49B1-B278-F0CB306A9D61}" destId="{16D859E0-68A5-42BF-AD6E-FACF3E19E648}" srcOrd="0" destOrd="0" presId="urn:microsoft.com/office/officeart/2005/8/layout/cycle2"/>
    <dgm:cxn modelId="{909D107C-5071-4529-BF56-04C0A41FF6C8}" type="presOf" srcId="{C438FE2A-A2BD-408C-94C9-F0A2E05B922A}" destId="{1112317C-6982-45C9-B1DE-C13C9E25EF2C}" srcOrd="0" destOrd="0" presId="urn:microsoft.com/office/officeart/2005/8/layout/cycle2"/>
    <dgm:cxn modelId="{4C0CFE7E-DF61-43C1-8B23-DA124D2C6216}" type="presOf" srcId="{7EB96C3F-1252-41DC-98CE-8BB519088CE1}" destId="{B4AC0B8E-837A-4899-BE33-AF4191E89F10}" srcOrd="0" destOrd="0" presId="urn:microsoft.com/office/officeart/2005/8/layout/cycle2"/>
    <dgm:cxn modelId="{F7C70F7F-CFD6-441F-86C6-F3811F273DFD}" srcId="{7EB96C3F-1252-41DC-98CE-8BB519088CE1}" destId="{CA877FCA-2759-46AB-BB94-CB162AB3AA7D}" srcOrd="4" destOrd="0" parTransId="{C7047973-3366-4C1E-BEB0-E9E63187DE8D}" sibTransId="{7AA47F45-41B2-40EC-A92F-57D59F076010}"/>
    <dgm:cxn modelId="{566DD68B-1008-4117-9F9B-DF89D405AE90}" type="presOf" srcId="{7AA47F45-41B2-40EC-A92F-57D59F076010}" destId="{B1DDCC68-4D50-4402-B289-9418E24FFBA7}" srcOrd="1" destOrd="0" presId="urn:microsoft.com/office/officeart/2005/8/layout/cycle2"/>
    <dgm:cxn modelId="{EEA0CFAB-FC95-4CBB-B916-3C4DC98C36AD}" type="presOf" srcId="{DB51A2D9-B198-4B12-B547-DFB25071CFE1}" destId="{3E832BEA-27E8-4602-BDD1-F7D74AC643DD}" srcOrd="0" destOrd="0" presId="urn:microsoft.com/office/officeart/2005/8/layout/cycle2"/>
    <dgm:cxn modelId="{56C6BBB5-B90F-4940-8875-D66D70E9328E}" type="presOf" srcId="{DB915FA1-4E69-43FB-84C1-342646F67745}" destId="{329B478E-16A7-4AA3-B5BE-D4310F63E795}" srcOrd="1" destOrd="0" presId="urn:microsoft.com/office/officeart/2005/8/layout/cycle2"/>
    <dgm:cxn modelId="{110C84CC-15E7-4D0E-B9A5-28BA29B35385}" type="presOf" srcId="{F41498B3-0F32-4446-A229-E0A3F6977DFD}" destId="{49FE160F-05E1-4D4D-AEAA-4A789FCAA461}" srcOrd="0" destOrd="0" presId="urn:microsoft.com/office/officeart/2005/8/layout/cycle2"/>
    <dgm:cxn modelId="{6C361CD7-44F0-403C-8E01-7DEC88ABEB2E}" type="presOf" srcId="{E798E8FE-C476-49B1-B278-F0CB306A9D61}" destId="{47B02B8D-BD60-4DF9-B8C9-E4BF73337769}" srcOrd="1" destOrd="0" presId="urn:microsoft.com/office/officeart/2005/8/layout/cycle2"/>
    <dgm:cxn modelId="{766C15DE-7830-4E53-AB44-55EA02394538}" type="presOf" srcId="{DB915FA1-4E69-43FB-84C1-342646F67745}" destId="{13E13E22-495D-4E48-87C4-B992E0554DF9}" srcOrd="0" destOrd="0" presId="urn:microsoft.com/office/officeart/2005/8/layout/cycle2"/>
    <dgm:cxn modelId="{097CF8DF-48D1-44D2-B3D9-BDC0393901A4}" type="presOf" srcId="{237C8E94-9442-4AFF-8266-6347ED2D0CCD}" destId="{0DBD8DD5-5C83-4340-A569-55B63EC862D1}" srcOrd="0" destOrd="0" presId="urn:microsoft.com/office/officeart/2005/8/layout/cycle2"/>
    <dgm:cxn modelId="{7C9F7CF2-09E8-4D73-B1D2-4B28601E54CD}" srcId="{7EB96C3F-1252-41DC-98CE-8BB519088CE1}" destId="{DB51A2D9-B198-4B12-B547-DFB25071CFE1}" srcOrd="1" destOrd="0" parTransId="{2150B0E6-11D6-4357-89B0-3B9E1463D979}" sibTransId="{C438FE2A-A2BD-408C-94C9-F0A2E05B922A}"/>
    <dgm:cxn modelId="{F11D77FC-A027-409D-A60E-04BDD7D083BF}" type="presOf" srcId="{C438FE2A-A2BD-408C-94C9-F0A2E05B922A}" destId="{948720C2-126D-4C00-B8F7-7F89679B4AA5}" srcOrd="1" destOrd="0" presId="urn:microsoft.com/office/officeart/2005/8/layout/cycle2"/>
    <dgm:cxn modelId="{897922FD-5FDA-488B-BE0C-46C4D30F3B97}" type="presOf" srcId="{7AA47F45-41B2-40EC-A92F-57D59F076010}" destId="{592F1CEB-F139-463A-A218-0C3DA8895DCD}" srcOrd="0" destOrd="0" presId="urn:microsoft.com/office/officeart/2005/8/layout/cycle2"/>
    <dgm:cxn modelId="{5A238E79-4464-49D2-9A2E-CF4583529916}" type="presParOf" srcId="{B4AC0B8E-837A-4899-BE33-AF4191E89F10}" destId="{64A23E92-2B72-4FEA-8CCC-ED5E93DC74E4}" srcOrd="0" destOrd="0" presId="urn:microsoft.com/office/officeart/2005/8/layout/cycle2"/>
    <dgm:cxn modelId="{C08DB3EC-AECC-4CDF-A24A-053A70DD0646}" type="presParOf" srcId="{B4AC0B8E-837A-4899-BE33-AF4191E89F10}" destId="{13E13E22-495D-4E48-87C4-B992E0554DF9}" srcOrd="1" destOrd="0" presId="urn:microsoft.com/office/officeart/2005/8/layout/cycle2"/>
    <dgm:cxn modelId="{70B4E59A-ABAB-47FA-B23E-ADB262620886}" type="presParOf" srcId="{13E13E22-495D-4E48-87C4-B992E0554DF9}" destId="{329B478E-16A7-4AA3-B5BE-D4310F63E795}" srcOrd="0" destOrd="0" presId="urn:microsoft.com/office/officeart/2005/8/layout/cycle2"/>
    <dgm:cxn modelId="{5EFFDFE4-11CC-41E2-99D8-E546E95A2257}" type="presParOf" srcId="{B4AC0B8E-837A-4899-BE33-AF4191E89F10}" destId="{3E832BEA-27E8-4602-BDD1-F7D74AC643DD}" srcOrd="2" destOrd="0" presId="urn:microsoft.com/office/officeart/2005/8/layout/cycle2"/>
    <dgm:cxn modelId="{3DBA838F-8C1F-4742-A0F9-2599C2DC9D44}" type="presParOf" srcId="{B4AC0B8E-837A-4899-BE33-AF4191E89F10}" destId="{1112317C-6982-45C9-B1DE-C13C9E25EF2C}" srcOrd="3" destOrd="0" presId="urn:microsoft.com/office/officeart/2005/8/layout/cycle2"/>
    <dgm:cxn modelId="{E734E474-EB0F-463B-8527-C15107C861B3}" type="presParOf" srcId="{1112317C-6982-45C9-B1DE-C13C9E25EF2C}" destId="{948720C2-126D-4C00-B8F7-7F89679B4AA5}" srcOrd="0" destOrd="0" presId="urn:microsoft.com/office/officeart/2005/8/layout/cycle2"/>
    <dgm:cxn modelId="{78E35B44-1FDC-447C-8964-CEC55FF24D34}" type="presParOf" srcId="{B4AC0B8E-837A-4899-BE33-AF4191E89F10}" destId="{146FA086-4FA3-4681-A6F9-0040176092E9}" srcOrd="4" destOrd="0" presId="urn:microsoft.com/office/officeart/2005/8/layout/cycle2"/>
    <dgm:cxn modelId="{075D02B0-8786-4DEF-B91C-33621CC013E1}" type="presParOf" srcId="{B4AC0B8E-837A-4899-BE33-AF4191E89F10}" destId="{0AD905E5-296C-4A00-950A-E6FC9FD9397B}" srcOrd="5" destOrd="0" presId="urn:microsoft.com/office/officeart/2005/8/layout/cycle2"/>
    <dgm:cxn modelId="{3D75FDE0-CFC7-4FAA-96AC-1B6BF778EDAB}" type="presParOf" srcId="{0AD905E5-296C-4A00-950A-E6FC9FD9397B}" destId="{54DFE93B-C3D7-4D37-A858-E206768EE364}" srcOrd="0" destOrd="0" presId="urn:microsoft.com/office/officeart/2005/8/layout/cycle2"/>
    <dgm:cxn modelId="{4BA86708-A972-4DBC-8E65-39A02FE1BBF7}" type="presParOf" srcId="{B4AC0B8E-837A-4899-BE33-AF4191E89F10}" destId="{49FE160F-05E1-4D4D-AEAA-4A789FCAA461}" srcOrd="6" destOrd="0" presId="urn:microsoft.com/office/officeart/2005/8/layout/cycle2"/>
    <dgm:cxn modelId="{6F4B4A21-DE34-4DC8-9FDE-9424E8A47377}" type="presParOf" srcId="{B4AC0B8E-837A-4899-BE33-AF4191E89F10}" destId="{16D859E0-68A5-42BF-AD6E-FACF3E19E648}" srcOrd="7" destOrd="0" presId="urn:microsoft.com/office/officeart/2005/8/layout/cycle2"/>
    <dgm:cxn modelId="{F63B028D-4D05-4512-9031-FEFB5D197FA9}" type="presParOf" srcId="{16D859E0-68A5-42BF-AD6E-FACF3E19E648}" destId="{47B02B8D-BD60-4DF9-B8C9-E4BF73337769}" srcOrd="0" destOrd="0" presId="urn:microsoft.com/office/officeart/2005/8/layout/cycle2"/>
    <dgm:cxn modelId="{DEAC12A8-A62A-4B59-953D-39B4C8C2B8B2}" type="presParOf" srcId="{B4AC0B8E-837A-4899-BE33-AF4191E89F10}" destId="{C3F5851C-F049-4965-9F6B-62A1692342CA}" srcOrd="8" destOrd="0" presId="urn:microsoft.com/office/officeart/2005/8/layout/cycle2"/>
    <dgm:cxn modelId="{E853CF78-10E4-49C6-9FE3-D92A03E06588}" type="presParOf" srcId="{B4AC0B8E-837A-4899-BE33-AF4191E89F10}" destId="{592F1CEB-F139-463A-A218-0C3DA8895DCD}" srcOrd="9" destOrd="0" presId="urn:microsoft.com/office/officeart/2005/8/layout/cycle2"/>
    <dgm:cxn modelId="{8C39E0B8-5470-40CC-9A70-7638D4C2CD88}" type="presParOf" srcId="{592F1CEB-F139-463A-A218-0C3DA8895DCD}" destId="{B1DDCC68-4D50-4402-B289-9418E24FFBA7}" srcOrd="0" destOrd="0" presId="urn:microsoft.com/office/officeart/2005/8/layout/cycle2"/>
    <dgm:cxn modelId="{CDEF1070-CCA6-4890-92F3-697F933C4378}" type="presParOf" srcId="{B4AC0B8E-837A-4899-BE33-AF4191E89F10}" destId="{1FA705AC-089E-4FE0-95A4-E1CB7061972B}" srcOrd="10" destOrd="0" presId="urn:microsoft.com/office/officeart/2005/8/layout/cycle2"/>
    <dgm:cxn modelId="{709C2F01-8766-4AD0-A0D8-5F65170266C8}" type="presParOf" srcId="{B4AC0B8E-837A-4899-BE33-AF4191E89F10}" destId="{0DBD8DD5-5C83-4340-A569-55B63EC862D1}" srcOrd="11" destOrd="0" presId="urn:microsoft.com/office/officeart/2005/8/layout/cycle2"/>
    <dgm:cxn modelId="{6B8C5A92-D410-4238-87B1-57283DA0E63C}" type="presParOf" srcId="{0DBD8DD5-5C83-4340-A569-55B63EC862D1}" destId="{333C324D-87E0-4DD0-85A7-7222E466BD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23E92-2B72-4FEA-8CCC-ED5E93DC74E4}">
      <dsp:nvSpPr>
        <dsp:cNvPr id="0" name=""/>
        <dsp:cNvSpPr/>
      </dsp:nvSpPr>
      <dsp:spPr>
        <a:xfrm>
          <a:off x="4747847" y="1115"/>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dirty="0"/>
            <a:t>1. Identification of students</a:t>
          </a:r>
          <a:endParaRPr lang="en-IE" sz="1000" kern="1200" dirty="0"/>
        </a:p>
      </dsp:txBody>
      <dsp:txXfrm>
        <a:off x="4920767" y="174035"/>
        <a:ext cx="834931" cy="834931"/>
      </dsp:txXfrm>
    </dsp:sp>
    <dsp:sp modelId="{13E13E22-495D-4E48-87C4-B992E0554DF9}">
      <dsp:nvSpPr>
        <dsp:cNvPr id="0" name=""/>
        <dsp:cNvSpPr/>
      </dsp:nvSpPr>
      <dsp:spPr>
        <a:xfrm rot="1800000">
          <a:off x="5941048" y="830611"/>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a:off x="5947336" y="886845"/>
        <a:ext cx="219039" cy="239106"/>
      </dsp:txXfrm>
    </dsp:sp>
    <dsp:sp modelId="{3E832BEA-27E8-4602-BDD1-F7D74AC643DD}">
      <dsp:nvSpPr>
        <dsp:cNvPr id="0" name=""/>
        <dsp:cNvSpPr/>
      </dsp:nvSpPr>
      <dsp:spPr>
        <a:xfrm>
          <a:off x="6281729" y="886703"/>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a:t>2. Target setting</a:t>
          </a:r>
          <a:endParaRPr lang="en-IE" sz="1000" kern="1200"/>
        </a:p>
      </dsp:txBody>
      <dsp:txXfrm>
        <a:off x="6454649" y="1059623"/>
        <a:ext cx="834931" cy="834931"/>
      </dsp:txXfrm>
    </dsp:sp>
    <dsp:sp modelId="{1112317C-6982-45C9-B1DE-C13C9E25EF2C}">
      <dsp:nvSpPr>
        <dsp:cNvPr id="0" name=""/>
        <dsp:cNvSpPr/>
      </dsp:nvSpPr>
      <dsp:spPr>
        <a:xfrm rot="5400000">
          <a:off x="6715658" y="2154564"/>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a:off x="6762595" y="2187329"/>
        <a:ext cx="219039" cy="239106"/>
      </dsp:txXfrm>
    </dsp:sp>
    <dsp:sp modelId="{146FA086-4FA3-4681-A6F9-0040176092E9}">
      <dsp:nvSpPr>
        <dsp:cNvPr id="0" name=""/>
        <dsp:cNvSpPr/>
      </dsp:nvSpPr>
      <dsp:spPr>
        <a:xfrm>
          <a:off x="6281729" y="2657877"/>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a:t>3. Planning methods and approaches</a:t>
          </a:r>
          <a:endParaRPr lang="en-IE" sz="1000" kern="1200"/>
        </a:p>
      </dsp:txBody>
      <dsp:txXfrm>
        <a:off x="6454649" y="2830797"/>
        <a:ext cx="834931" cy="834931"/>
      </dsp:txXfrm>
    </dsp:sp>
    <dsp:sp modelId="{0AD905E5-296C-4A00-950A-E6FC9FD9397B}">
      <dsp:nvSpPr>
        <dsp:cNvPr id="0" name=""/>
        <dsp:cNvSpPr/>
      </dsp:nvSpPr>
      <dsp:spPr>
        <a:xfrm rot="9000000">
          <a:off x="5956387" y="3487373"/>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rot="10800000">
        <a:off x="6043973" y="3543607"/>
        <a:ext cx="219039" cy="239106"/>
      </dsp:txXfrm>
    </dsp:sp>
    <dsp:sp modelId="{49FE160F-05E1-4D4D-AEAA-4A789FCAA461}">
      <dsp:nvSpPr>
        <dsp:cNvPr id="0" name=""/>
        <dsp:cNvSpPr/>
      </dsp:nvSpPr>
      <dsp:spPr>
        <a:xfrm>
          <a:off x="4747847" y="3543464"/>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a:t>4. Early-intervention and prevention strategies </a:t>
          </a:r>
          <a:endParaRPr lang="en-IE" sz="1000" kern="1200"/>
        </a:p>
      </dsp:txBody>
      <dsp:txXfrm>
        <a:off x="4920767" y="3716384"/>
        <a:ext cx="834931" cy="834931"/>
      </dsp:txXfrm>
    </dsp:sp>
    <dsp:sp modelId="{16D859E0-68A5-42BF-AD6E-FACF3E19E648}">
      <dsp:nvSpPr>
        <dsp:cNvPr id="0" name=""/>
        <dsp:cNvSpPr/>
      </dsp:nvSpPr>
      <dsp:spPr>
        <a:xfrm rot="12600000">
          <a:off x="4422505" y="3496229"/>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rot="10800000">
        <a:off x="4510091" y="3599400"/>
        <a:ext cx="219039" cy="239106"/>
      </dsp:txXfrm>
    </dsp:sp>
    <dsp:sp modelId="{C3F5851C-F049-4965-9F6B-62A1692342CA}">
      <dsp:nvSpPr>
        <dsp:cNvPr id="0" name=""/>
        <dsp:cNvSpPr/>
      </dsp:nvSpPr>
      <dsp:spPr>
        <a:xfrm>
          <a:off x="3213965" y="2657877"/>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a:t>5. Organising and deploying teachers</a:t>
          </a:r>
          <a:endParaRPr lang="en-IE" sz="1000" kern="1200"/>
        </a:p>
      </dsp:txBody>
      <dsp:txXfrm>
        <a:off x="3386885" y="2830797"/>
        <a:ext cx="834931" cy="834931"/>
      </dsp:txXfrm>
    </dsp:sp>
    <dsp:sp modelId="{592F1CEB-F139-463A-A218-0C3DA8895DCD}">
      <dsp:nvSpPr>
        <dsp:cNvPr id="0" name=""/>
        <dsp:cNvSpPr/>
      </dsp:nvSpPr>
      <dsp:spPr>
        <a:xfrm rot="16200000">
          <a:off x="3647894" y="2172276"/>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a:off x="3694831" y="2298915"/>
        <a:ext cx="219039" cy="239106"/>
      </dsp:txXfrm>
    </dsp:sp>
    <dsp:sp modelId="{1FA705AC-089E-4FE0-95A4-E1CB7061972B}">
      <dsp:nvSpPr>
        <dsp:cNvPr id="0" name=""/>
        <dsp:cNvSpPr/>
      </dsp:nvSpPr>
      <dsp:spPr>
        <a:xfrm>
          <a:off x="3213965" y="886703"/>
          <a:ext cx="1180771" cy="11807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IE" sz="1000" b="0" i="0" kern="1200"/>
            <a:t>6. Tracking and recording progress</a:t>
          </a:r>
          <a:endParaRPr lang="en-IE" sz="1000" kern="1200"/>
        </a:p>
      </dsp:txBody>
      <dsp:txXfrm>
        <a:off x="3386885" y="1059623"/>
        <a:ext cx="834931" cy="834931"/>
      </dsp:txXfrm>
    </dsp:sp>
    <dsp:sp modelId="{0DBD8DD5-5C83-4340-A569-55B63EC862D1}">
      <dsp:nvSpPr>
        <dsp:cNvPr id="0" name=""/>
        <dsp:cNvSpPr/>
      </dsp:nvSpPr>
      <dsp:spPr>
        <a:xfrm rot="19800000">
          <a:off x="4407166" y="839467"/>
          <a:ext cx="312913" cy="398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E" sz="800" kern="1200"/>
        </a:p>
      </dsp:txBody>
      <dsp:txXfrm>
        <a:off x="4413454" y="942638"/>
        <a:ext cx="219039" cy="2391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B2EC0-6669-458C-B1DF-CE6F13EDE36A}" type="datetimeFigureOut">
              <a:rPr lang="en-IE" smtClean="0"/>
              <a:t>19/10/2018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64A83-F90F-4A43-8912-943820D13529}" type="slidenum">
              <a:rPr lang="en-IE" smtClean="0"/>
              <a:t>‹#›</a:t>
            </a:fld>
            <a:endParaRPr lang="en-IE"/>
          </a:p>
        </p:txBody>
      </p:sp>
    </p:spTree>
    <p:extLst>
      <p:ext uri="{BB962C8B-B14F-4D97-AF65-F5344CB8AC3E}">
        <p14:creationId xmlns:p14="http://schemas.microsoft.com/office/powerpoint/2010/main" val="238417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endParaRPr lang="en-US" dirty="0"/>
          </a:p>
          <a:p>
            <a:pPr marL="171450" indent="-171450">
              <a:buFont typeface="Arial" panose="020B0604020202020204" pitchFamily="34" charset="0"/>
              <a:buChar char="•"/>
            </a:pPr>
            <a:r>
              <a:rPr lang="en-US" sz="1600" dirty="0"/>
              <a:t>Special Educational Needs is an important priority for the Government and for the Department:</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It accounts for almost 1 in every 5 € spent by the </a:t>
            </a:r>
            <a:r>
              <a:rPr lang="en-US" sz="1600" dirty="0" err="1"/>
              <a:t>Dept</a:t>
            </a:r>
            <a:r>
              <a:rPr lang="en-US" sz="1600" dirty="0"/>
              <a:t> or just under 18% of entire DES budget –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It </a:t>
            </a:r>
            <a:r>
              <a:rPr lang="en-US" sz="1600" dirty="0" err="1"/>
              <a:t>behoves</a:t>
            </a:r>
            <a:r>
              <a:rPr lang="en-US" sz="1600" dirty="0"/>
              <a:t> us to ensure that provision is appropriate –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There is a need to review and improve existing practices</a:t>
            </a:r>
            <a:endParaRPr lang="en-IE" sz="1600" dirty="0"/>
          </a:p>
        </p:txBody>
      </p:sp>
      <p:sp>
        <p:nvSpPr>
          <p:cNvPr id="4" name="Slide Number Placeholder 3"/>
          <p:cNvSpPr>
            <a:spLocks noGrp="1"/>
          </p:cNvSpPr>
          <p:nvPr>
            <p:ph type="sldNum" sz="quarter" idx="10"/>
          </p:nvPr>
        </p:nvSpPr>
        <p:spPr/>
        <p:txBody>
          <a:bodyPr/>
          <a:lstStyle/>
          <a:p>
            <a:fld id="{6A364A83-F90F-4A43-8912-943820D13529}" type="slidenum">
              <a:rPr lang="en-IE" smtClean="0"/>
              <a:t>2</a:t>
            </a:fld>
            <a:endParaRPr lang="en-IE"/>
          </a:p>
        </p:txBody>
      </p:sp>
    </p:spTree>
    <p:extLst>
      <p:ext uri="{BB962C8B-B14F-4D97-AF65-F5344CB8AC3E}">
        <p14:creationId xmlns:p14="http://schemas.microsoft.com/office/powerpoint/2010/main" val="330445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Students with additional and special educational needs include:</a:t>
            </a:r>
          </a:p>
          <a:p>
            <a:endParaRPr lang="en-IE" dirty="0"/>
          </a:p>
          <a:p>
            <a:pPr lvl="0"/>
            <a:r>
              <a:rPr lang="en-IE" dirty="0"/>
              <a:t>students on stage one of the Continuum of Support who receive support within mainstream classes </a:t>
            </a:r>
          </a:p>
          <a:p>
            <a:pPr lvl="0"/>
            <a:r>
              <a:rPr lang="en-IE" dirty="0"/>
              <a:t>students on stage two or stage three of the Continuum of Support who receive support within the mainstream classes and/or in support settings </a:t>
            </a:r>
          </a:p>
          <a:p>
            <a:pPr lvl="0"/>
            <a:r>
              <a:rPr lang="en-IE" dirty="0"/>
              <a:t>students in special classes</a:t>
            </a:r>
          </a:p>
          <a:p>
            <a:pPr lvl="0"/>
            <a:endParaRPr lang="en-IE" dirty="0"/>
          </a:p>
          <a:p>
            <a:pPr lvl="0"/>
            <a:r>
              <a:rPr lang="en-IE" b="1" u="sng" dirty="0"/>
              <a:t>Students for whom English is an Additional Language are included in this</a:t>
            </a:r>
          </a:p>
          <a:p>
            <a:endParaRPr lang="en-IE" dirty="0"/>
          </a:p>
          <a:p>
            <a:endParaRPr lang="en-IE" dirty="0"/>
          </a:p>
        </p:txBody>
      </p:sp>
      <p:sp>
        <p:nvSpPr>
          <p:cNvPr id="4" name="Slide Number Placeholder 3"/>
          <p:cNvSpPr>
            <a:spLocks noGrp="1"/>
          </p:cNvSpPr>
          <p:nvPr>
            <p:ph type="sldNum" sz="quarter" idx="10"/>
          </p:nvPr>
        </p:nvSpPr>
        <p:spPr/>
        <p:txBody>
          <a:bodyPr/>
          <a:lstStyle/>
          <a:p>
            <a:fld id="{6A364A83-F90F-4A43-8912-943820D13529}" type="slidenum">
              <a:rPr lang="en-IE" smtClean="0"/>
              <a:t>3</a:t>
            </a:fld>
            <a:endParaRPr lang="en-IE"/>
          </a:p>
        </p:txBody>
      </p:sp>
    </p:spTree>
    <p:extLst>
      <p:ext uri="{BB962C8B-B14F-4D97-AF65-F5344CB8AC3E}">
        <p14:creationId xmlns:p14="http://schemas.microsoft.com/office/powerpoint/2010/main" val="384092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2CCCD9E-B648-40A9-851D-5019BD8330A8}" type="slidenum">
              <a:rPr lang="en-IE" smtClean="0"/>
              <a:t>11</a:t>
            </a:fld>
            <a:endParaRPr lang="en-IE" dirty="0"/>
          </a:p>
        </p:txBody>
      </p:sp>
    </p:spTree>
    <p:extLst>
      <p:ext uri="{BB962C8B-B14F-4D97-AF65-F5344CB8AC3E}">
        <p14:creationId xmlns:p14="http://schemas.microsoft.com/office/powerpoint/2010/main" val="3834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9806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A219E-A98E-4307-AD30-11324AA7EF61}" type="datetimeFigureOut">
              <a:rPr lang="en-IE" smtClean="0"/>
              <a:t>19/10/2018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42364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229442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1448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279405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79264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117222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32638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54088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01800" y="4044950"/>
            <a:ext cx="10490200" cy="2813050"/>
          </a:xfrm>
          <a:prstGeom prst="rect">
            <a:avLst/>
          </a:prstGeom>
        </p:spPr>
      </p:pic>
      <p:pic>
        <p:nvPicPr>
          <p:cNvPr id="3" name="Picture 2"/>
          <p:cNvPicPr>
            <a:picLocks noChangeAspect="1"/>
          </p:cNvPicPr>
          <p:nvPr userDrawn="1"/>
        </p:nvPicPr>
        <p:blipFill>
          <a:blip r:embed="rId3"/>
          <a:stretch>
            <a:fillRect/>
          </a:stretch>
        </p:blipFill>
        <p:spPr>
          <a:xfrm>
            <a:off x="0" y="5118100"/>
            <a:ext cx="6502400" cy="1739900"/>
          </a:xfrm>
          <a:prstGeom prst="rect">
            <a:avLst/>
          </a:prstGeom>
        </p:spPr>
      </p:pic>
      <p:sp>
        <p:nvSpPr>
          <p:cNvPr id="13" name="Title Text"/>
          <p:cNvSpPr txBox="1">
            <a:spLocks noGrp="1"/>
          </p:cNvSpPr>
          <p:nvPr>
            <p:ph type="title"/>
          </p:nvPr>
        </p:nvSpPr>
        <p:spPr>
          <a:xfrm>
            <a:off x="1854485" y="1907006"/>
            <a:ext cx="9448515" cy="2619571"/>
          </a:xfrm>
          <a:prstGeom prst="rect">
            <a:avLst/>
          </a:prstGeom>
        </p:spPr>
        <p:txBody>
          <a:bodyPr anchor="b">
            <a:normAutofit/>
          </a:bodyPr>
          <a:lstStyle>
            <a:lvl1pPr algn="l">
              <a:lnSpc>
                <a:spcPct val="80000"/>
              </a:lnSpc>
              <a:defRPr sz="8000" b="0" i="0" cap="none" spc="-13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0" y="3117850"/>
            <a:ext cx="0" cy="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7315" y="531394"/>
            <a:ext cx="3828238" cy="1549800"/>
          </a:xfrm>
          <a:prstGeom prst="rect">
            <a:avLst/>
          </a:prstGeom>
        </p:spPr>
      </p:pic>
    </p:spTree>
    <p:extLst>
      <p:ext uri="{BB962C8B-B14F-4D97-AF65-F5344CB8AC3E}">
        <p14:creationId xmlns:p14="http://schemas.microsoft.com/office/powerpoint/2010/main" val="37829280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701800" y="4044950"/>
            <a:ext cx="10490200" cy="2813050"/>
          </a:xfrm>
          <a:prstGeom prst="rect">
            <a:avLst/>
          </a:prstGeom>
        </p:spPr>
      </p:pic>
      <p:pic>
        <p:nvPicPr>
          <p:cNvPr id="6" name="Picture 5"/>
          <p:cNvPicPr>
            <a:picLocks noChangeAspect="1"/>
          </p:cNvPicPr>
          <p:nvPr userDrawn="1"/>
        </p:nvPicPr>
        <p:blipFill>
          <a:blip r:embed="rId3"/>
          <a:stretch>
            <a:fillRect/>
          </a:stretch>
        </p:blipFill>
        <p:spPr>
          <a:xfrm>
            <a:off x="0" y="5118100"/>
            <a:ext cx="6502400" cy="1739900"/>
          </a:xfrm>
          <a:prstGeom prst="rect">
            <a:avLst/>
          </a:prstGeom>
        </p:spPr>
      </p:pic>
      <p:sp>
        <p:nvSpPr>
          <p:cNvPr id="3" name="Title Text"/>
          <p:cNvSpPr txBox="1">
            <a:spLocks noGrp="1"/>
          </p:cNvSpPr>
          <p:nvPr>
            <p:ph type="title"/>
          </p:nvPr>
        </p:nvSpPr>
        <p:spPr>
          <a:xfrm>
            <a:off x="1854485" y="1907006"/>
            <a:ext cx="9448515" cy="2619571"/>
          </a:xfrm>
          <a:prstGeom prst="rect">
            <a:avLst/>
          </a:prstGeom>
        </p:spPr>
        <p:txBody>
          <a:bodyPr anchor="b">
            <a:normAutofit/>
          </a:bodyPr>
          <a:lstStyle>
            <a:lvl1pPr algn="l">
              <a:lnSpc>
                <a:spcPct val="80000"/>
              </a:lnSpc>
              <a:defRPr sz="8000" b="0" i="0" cap="none" spc="-136">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315" y="531394"/>
            <a:ext cx="3826310" cy="1549800"/>
          </a:xfrm>
          <a:prstGeom prst="rect">
            <a:avLst/>
          </a:prstGeom>
        </p:spPr>
      </p:pic>
    </p:spTree>
    <p:extLst>
      <p:ext uri="{BB962C8B-B14F-4D97-AF65-F5344CB8AC3E}">
        <p14:creationId xmlns:p14="http://schemas.microsoft.com/office/powerpoint/2010/main" val="16383453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305790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701800" y="4044950"/>
            <a:ext cx="10490200" cy="2813050"/>
          </a:xfrm>
          <a:prstGeom prst="rect">
            <a:avLst/>
          </a:prstGeom>
        </p:spPr>
      </p:pic>
      <p:pic>
        <p:nvPicPr>
          <p:cNvPr id="15" name="Picture 14"/>
          <p:cNvPicPr>
            <a:picLocks noChangeAspect="1"/>
          </p:cNvPicPr>
          <p:nvPr userDrawn="1"/>
        </p:nvPicPr>
        <p:blipFill>
          <a:blip r:embed="rId3"/>
          <a:stretch>
            <a:fillRect/>
          </a:stretch>
        </p:blipFill>
        <p:spPr>
          <a:xfrm>
            <a:off x="0" y="5118100"/>
            <a:ext cx="6502400" cy="1739900"/>
          </a:xfrm>
          <a:prstGeom prst="rect">
            <a:avLst/>
          </a:prstGeom>
        </p:spPr>
      </p:pic>
      <p:sp>
        <p:nvSpPr>
          <p:cNvPr id="13" name="Title Text"/>
          <p:cNvSpPr txBox="1">
            <a:spLocks noGrp="1"/>
          </p:cNvSpPr>
          <p:nvPr>
            <p:ph type="title"/>
          </p:nvPr>
        </p:nvSpPr>
        <p:spPr>
          <a:xfrm>
            <a:off x="2924854" y="2003258"/>
            <a:ext cx="8386795" cy="4072690"/>
          </a:xfrm>
          <a:prstGeom prst="rect">
            <a:avLst/>
          </a:prstGeom>
        </p:spPr>
        <p:txBody>
          <a:bodyPr anchor="t" anchorCtr="0"/>
          <a:lstStyle>
            <a:lvl1pPr algn="l">
              <a:lnSpc>
                <a:spcPct val="80000"/>
              </a:lnSpc>
              <a:defRPr sz="9000" b="0" i="0" cap="none" spc="-15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0" name="Text Placeholder 9"/>
          <p:cNvSpPr>
            <a:spLocks noGrp="1"/>
          </p:cNvSpPr>
          <p:nvPr>
            <p:ph type="body" sz="quarter" idx="11" hasCustomPrompt="1"/>
          </p:nvPr>
        </p:nvSpPr>
        <p:spPr>
          <a:xfrm>
            <a:off x="2961925" y="804378"/>
            <a:ext cx="7604475" cy="374183"/>
          </a:xfrm>
          <a:prstGeom prst="rect">
            <a:avLst/>
          </a:prstGeom>
        </p:spPr>
        <p:txBody>
          <a:bodyPr/>
          <a:lstStyle>
            <a:lvl1pPr algn="l">
              <a:defRPr sz="1400" b="0" i="0" spc="-5" baseline="0">
                <a:solidFill>
                  <a:schemeClr val="bg1"/>
                </a:solidFill>
                <a:latin typeface="+mn-lt"/>
                <a:ea typeface="Calibri Light" charset="0"/>
                <a:cs typeface="Calibri Light" charset="0"/>
              </a:defRPr>
            </a:lvl1pPr>
          </a:lstStyle>
          <a:p>
            <a:pPr marL="0" marR="0" lvl="0" indent="0" algn="l" defTabSz="41275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dirty="0"/>
              <a:t>#</a:t>
            </a:r>
          </a:p>
        </p:txBody>
      </p:sp>
      <p:sp>
        <p:nvSpPr>
          <p:cNvPr id="9" name="Rialtas na hÉireann | Government of Ireland"/>
          <p:cNvSpPr txBox="1"/>
          <p:nvPr userDrawn="1"/>
        </p:nvSpPr>
        <p:spPr>
          <a:xfrm>
            <a:off x="2961925" y="6305902"/>
            <a:ext cx="3980257"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r>
              <a:rPr lang="en-GB" sz="900" b="1" kern="0" dirty="0">
                <a:solidFill>
                  <a:srgbClr val="FFFFFF">
                    <a:alpha val="45000"/>
                  </a:srgbClr>
                </a:solidFill>
                <a:sym typeface="Open Sans"/>
              </a:rPr>
              <a:t>An </a:t>
            </a:r>
            <a:r>
              <a:rPr lang="en-GB" sz="900" b="1" kern="0" dirty="0" err="1">
                <a:solidFill>
                  <a:srgbClr val="FFFFFF">
                    <a:alpha val="45000"/>
                  </a:srgbClr>
                </a:solidFill>
                <a:sym typeface="Open Sans"/>
              </a:rPr>
              <a:t>Roinn</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Oideachais</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agus</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Scileanna</a:t>
            </a:r>
            <a:r>
              <a:rPr lang="en-GB" sz="900" b="1" kern="0" dirty="0">
                <a:solidFill>
                  <a:srgbClr val="FFFFFF">
                    <a:alpha val="45000"/>
                  </a:srgbClr>
                </a:solidFill>
                <a:sym typeface="Open Sans"/>
              </a:rPr>
              <a:t> </a:t>
            </a:r>
            <a:r>
              <a:rPr lang="en-GB" sz="900" kern="0" dirty="0">
                <a:solidFill>
                  <a:srgbClr val="FFFFFF">
                    <a:alpha val="45000"/>
                  </a:srgbClr>
                </a:solidFill>
                <a:sym typeface="Open Sans"/>
              </a:rPr>
              <a:t>| Department of Education and Skills</a:t>
            </a:r>
            <a:endParaRPr sz="900" kern="0" dirty="0">
              <a:solidFill>
                <a:srgbClr val="FFFFFF">
                  <a:alpha val="45000"/>
                </a:srgbClr>
              </a:solidFill>
              <a:sym typeface="Open Sans"/>
            </a:endParaRPr>
          </a:p>
        </p:txBody>
      </p:sp>
    </p:spTree>
    <p:extLst>
      <p:ext uri="{BB962C8B-B14F-4D97-AF65-F5344CB8AC3E}">
        <p14:creationId xmlns:p14="http://schemas.microsoft.com/office/powerpoint/2010/main" val="297342645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701800" y="4044950"/>
            <a:ext cx="10490200" cy="2813050"/>
          </a:xfrm>
          <a:prstGeom prst="rect">
            <a:avLst/>
          </a:prstGeom>
        </p:spPr>
      </p:pic>
      <p:pic>
        <p:nvPicPr>
          <p:cNvPr id="11" name="Picture 10"/>
          <p:cNvPicPr>
            <a:picLocks noChangeAspect="1"/>
          </p:cNvPicPr>
          <p:nvPr userDrawn="1"/>
        </p:nvPicPr>
        <p:blipFill>
          <a:blip r:embed="rId3"/>
          <a:stretch>
            <a:fillRect/>
          </a:stretch>
        </p:blipFill>
        <p:spPr>
          <a:xfrm>
            <a:off x="0" y="5118100"/>
            <a:ext cx="6502400" cy="17399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3" name="Title Text"/>
          <p:cNvSpPr txBox="1">
            <a:spLocks noGrp="1"/>
          </p:cNvSpPr>
          <p:nvPr>
            <p:ph type="title"/>
          </p:nvPr>
        </p:nvSpPr>
        <p:spPr>
          <a:xfrm>
            <a:off x="2924854" y="2003258"/>
            <a:ext cx="8386795" cy="4072690"/>
          </a:xfrm>
          <a:prstGeom prst="rect">
            <a:avLst/>
          </a:prstGeom>
        </p:spPr>
        <p:txBody>
          <a:bodyPr anchor="t" anchorCtr="0"/>
          <a:lstStyle>
            <a:lvl1pPr algn="l">
              <a:lnSpc>
                <a:spcPct val="80000"/>
              </a:lnSpc>
              <a:defRPr sz="9000" b="0" i="0" cap="none" spc="-15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hasCustomPrompt="1"/>
          </p:nvPr>
        </p:nvSpPr>
        <p:spPr>
          <a:xfrm>
            <a:off x="2961925" y="804378"/>
            <a:ext cx="7604475" cy="374183"/>
          </a:xfrm>
          <a:prstGeom prst="rect">
            <a:avLst/>
          </a:prstGeom>
        </p:spPr>
        <p:txBody>
          <a:bodyPr/>
          <a:lstStyle>
            <a:lvl1pPr algn="l">
              <a:defRPr sz="1400" b="0" i="0" spc="-5" baseline="0">
                <a:solidFill>
                  <a:srgbClr val="004D44"/>
                </a:solidFill>
                <a:latin typeface="+mn-lt"/>
                <a:ea typeface="Calibri Light" charset="0"/>
                <a:cs typeface="Calibri Light" charset="0"/>
              </a:defRPr>
            </a:lvl1pPr>
          </a:lstStyle>
          <a:p>
            <a:pPr marL="0" marR="0" lvl="0" indent="0" algn="l" defTabSz="41275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dirty="0"/>
              <a:t>#</a:t>
            </a:r>
          </a:p>
        </p:txBody>
      </p:sp>
      <p:sp>
        <p:nvSpPr>
          <p:cNvPr id="12" name="Rialtas na hÉireann | Government of Ireland"/>
          <p:cNvSpPr txBox="1"/>
          <p:nvPr userDrawn="1"/>
        </p:nvSpPr>
        <p:spPr>
          <a:xfrm>
            <a:off x="2961925" y="6305902"/>
            <a:ext cx="3980257"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r>
              <a:rPr lang="en-GB" sz="900" b="1" kern="0" dirty="0">
                <a:sym typeface="Open Sans"/>
              </a:rPr>
              <a:t>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1857518817"/>
      </p:ext>
    </p:extLst>
  </p:cSld>
  <p:clrMapOvr>
    <a:overrideClrMapping bg1="lt1" tx1="dk1" bg2="lt2" tx2="dk2" accent1="accent1" accent2="accent2" accent3="accent3" accent4="accent4" accent5="accent5" accent6="accent6" hlink="hlink" folHlink="folHlink"/>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701800" y="4044950"/>
            <a:ext cx="10490200" cy="2813050"/>
          </a:xfrm>
          <a:prstGeom prst="rect">
            <a:avLst/>
          </a:prstGeom>
        </p:spPr>
      </p:pic>
      <p:pic>
        <p:nvPicPr>
          <p:cNvPr id="15" name="Picture 14"/>
          <p:cNvPicPr>
            <a:picLocks noChangeAspect="1"/>
          </p:cNvPicPr>
          <p:nvPr userDrawn="1"/>
        </p:nvPicPr>
        <p:blipFill>
          <a:blip r:embed="rId3"/>
          <a:stretch>
            <a:fillRect/>
          </a:stretch>
        </p:blipFill>
        <p:spPr>
          <a:xfrm>
            <a:off x="0" y="5118100"/>
            <a:ext cx="6502400" cy="17399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9"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chemeClr val="bg1"/>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a:t>Title Text</a:t>
            </a:r>
            <a:endParaRPr lang="en-US" sz="2400" spc="0" dirty="0">
              <a:latin typeface="+mn-lt"/>
            </a:endParaRPr>
          </a:p>
        </p:txBody>
      </p:sp>
      <p:sp>
        <p:nvSpPr>
          <p:cNvPr id="8"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olidFill>
                  <a:srgbClr val="FFFFFF">
                    <a:alpha val="45000"/>
                  </a:srgbClr>
                </a:solidFill>
                <a:sym typeface="Open Sans"/>
              </a:rPr>
              <a:pPr defTabSz="412750" hangingPunct="0"/>
              <a:t>‹#›</a:t>
            </a:fld>
            <a:r>
              <a:rPr lang="en-GB" sz="900" b="1" kern="0" dirty="0">
                <a:solidFill>
                  <a:srgbClr val="FFFFFF">
                    <a:alpha val="45000"/>
                  </a:srgbClr>
                </a:solidFill>
                <a:sym typeface="Open Sans"/>
              </a:rPr>
              <a:t>  An </a:t>
            </a:r>
            <a:r>
              <a:rPr lang="en-GB" sz="900" b="1" kern="0" dirty="0" err="1">
                <a:solidFill>
                  <a:srgbClr val="FFFFFF">
                    <a:alpha val="45000"/>
                  </a:srgbClr>
                </a:solidFill>
                <a:sym typeface="Open Sans"/>
              </a:rPr>
              <a:t>Roinn</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Oideachais</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agus</a:t>
            </a:r>
            <a:r>
              <a:rPr lang="en-GB" sz="900" b="1" kern="0" dirty="0">
                <a:solidFill>
                  <a:srgbClr val="FFFFFF">
                    <a:alpha val="45000"/>
                  </a:srgbClr>
                </a:solidFill>
                <a:sym typeface="Open Sans"/>
              </a:rPr>
              <a:t> </a:t>
            </a:r>
            <a:r>
              <a:rPr lang="en-GB" sz="900" b="1" kern="0" dirty="0" err="1">
                <a:solidFill>
                  <a:srgbClr val="FFFFFF">
                    <a:alpha val="45000"/>
                  </a:srgbClr>
                </a:solidFill>
                <a:sym typeface="Open Sans"/>
              </a:rPr>
              <a:t>Scileanna</a:t>
            </a:r>
            <a:r>
              <a:rPr lang="en-GB" sz="900" b="1" kern="0" dirty="0">
                <a:solidFill>
                  <a:srgbClr val="FFFFFF">
                    <a:alpha val="45000"/>
                  </a:srgbClr>
                </a:solidFill>
                <a:sym typeface="Open Sans"/>
              </a:rPr>
              <a:t> </a:t>
            </a:r>
            <a:r>
              <a:rPr lang="en-GB" sz="900" kern="0" dirty="0">
                <a:solidFill>
                  <a:srgbClr val="FFFFFF">
                    <a:alpha val="45000"/>
                  </a:srgbClr>
                </a:solidFill>
                <a:sym typeface="Open Sans"/>
              </a:rPr>
              <a:t>| Department of Education and Skills</a:t>
            </a:r>
            <a:endParaRPr sz="900" kern="0" dirty="0">
              <a:solidFill>
                <a:srgbClr val="FFFFFF">
                  <a:alpha val="45000"/>
                </a:srgbClr>
              </a:solidFill>
              <a:sym typeface="Open Sans"/>
            </a:endParaRPr>
          </a:p>
        </p:txBody>
      </p:sp>
    </p:spTree>
    <p:extLst>
      <p:ext uri="{BB962C8B-B14F-4D97-AF65-F5344CB8AC3E}">
        <p14:creationId xmlns:p14="http://schemas.microsoft.com/office/powerpoint/2010/main" val="170740608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701800" y="4044950"/>
            <a:ext cx="10490200" cy="2813050"/>
          </a:xfrm>
          <a:prstGeom prst="rect">
            <a:avLst/>
          </a:prstGeom>
        </p:spPr>
      </p:pic>
      <p:pic>
        <p:nvPicPr>
          <p:cNvPr id="8" name="Picture 7"/>
          <p:cNvPicPr>
            <a:picLocks noChangeAspect="1"/>
          </p:cNvPicPr>
          <p:nvPr userDrawn="1"/>
        </p:nvPicPr>
        <p:blipFill>
          <a:blip r:embed="rId3"/>
          <a:stretch>
            <a:fillRect/>
          </a:stretch>
        </p:blipFill>
        <p:spPr>
          <a:xfrm>
            <a:off x="0" y="5118100"/>
            <a:ext cx="6502400" cy="1739900"/>
          </a:xfrm>
          <a:prstGeom prst="rect">
            <a:avLst/>
          </a:prstGeom>
        </p:spPr>
      </p:pic>
      <p:sp>
        <p:nvSpPr>
          <p:cNvPr id="43"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a:t>Title Text</a:t>
            </a:r>
            <a:endParaRPr lang="en-US" sz="24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9"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324380272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a:t>Title Text</a:t>
            </a:r>
            <a:endParaRPr lang="en-US" sz="24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5"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296004437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800" b="1" cap="none" spc="-9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6" name="Picture Placeholder 5"/>
          <p:cNvSpPr>
            <a:spLocks noGrp="1"/>
          </p:cNvSpPr>
          <p:nvPr>
            <p:ph type="pic" sz="quarter" idx="10"/>
          </p:nvPr>
        </p:nvSpPr>
        <p:spPr>
          <a:xfrm>
            <a:off x="6003925" y="1778000"/>
            <a:ext cx="5616575" cy="4322011"/>
          </a:xfrm>
          <a:prstGeom prst="rect">
            <a:avLst/>
          </a:prstGeom>
        </p:spPr>
        <p:txBody>
          <a:bodyPr/>
          <a:lstStyle>
            <a:lvl1pPr>
              <a:defRPr sz="3000">
                <a:latin typeface="+mn-lt"/>
              </a:defRPr>
            </a:lvl1pPr>
          </a:lstStyle>
          <a:p>
            <a:r>
              <a:rPr lang="en-US"/>
              <a:t>Click icon to add picture</a:t>
            </a:r>
            <a:endParaRPr lang="en-US" dirty="0"/>
          </a:p>
        </p:txBody>
      </p:sp>
      <p:sp>
        <p:nvSpPr>
          <p:cNvPr id="8" name="Text Placeholder 4"/>
          <p:cNvSpPr>
            <a:spLocks noGrp="1"/>
          </p:cNvSpPr>
          <p:nvPr>
            <p:ph type="body" sz="quarter" idx="12"/>
          </p:nvPr>
        </p:nvSpPr>
        <p:spPr>
          <a:xfrm>
            <a:off x="731149" y="1778000"/>
            <a:ext cx="4928394" cy="4322011"/>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29872794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1078556"/>
            <a:ext cx="4938670" cy="1450621"/>
          </a:xfrm>
          <a:prstGeom prst="rect">
            <a:avLst/>
          </a:prstGeom>
        </p:spPr>
        <p:txBody>
          <a:bodyPr anchor="t">
            <a:normAutofit/>
          </a:bodyPr>
          <a:lstStyle>
            <a:lvl1pPr algn="l">
              <a:lnSpc>
                <a:spcPct val="80000"/>
              </a:lnSpc>
              <a:defRPr sz="35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6003925" y="417689"/>
            <a:ext cx="5821491" cy="5698949"/>
          </a:xfrm>
          <a:prstGeom prst="rect">
            <a:avLst/>
          </a:prstGeom>
        </p:spPr>
        <p:txBody>
          <a:bodyPr/>
          <a:lstStyle>
            <a:lvl1pPr>
              <a:defRPr sz="3000">
                <a:latin typeface="+mn-lt"/>
              </a:defRPr>
            </a:lvl1pPr>
          </a:lstStyle>
          <a:p>
            <a:r>
              <a:rPr lang="en-US"/>
              <a:t>Click icon to add picture</a:t>
            </a:r>
            <a:endParaRPr lang="en-US" dirty="0"/>
          </a:p>
        </p:txBody>
      </p:sp>
      <p:sp>
        <p:nvSpPr>
          <p:cNvPr id="3" name="Text Placeholder 2"/>
          <p:cNvSpPr>
            <a:spLocks noGrp="1"/>
          </p:cNvSpPr>
          <p:nvPr>
            <p:ph type="body" sz="quarter" idx="11"/>
          </p:nvPr>
        </p:nvSpPr>
        <p:spPr>
          <a:xfrm>
            <a:off x="720725" y="473075"/>
            <a:ext cx="4938629" cy="404255"/>
          </a:xfrm>
          <a:prstGeom prst="rect">
            <a:avLst/>
          </a:prstGeom>
        </p:spPr>
        <p:txBody>
          <a:bodyPr/>
          <a:lstStyle>
            <a:lvl1pPr algn="l">
              <a:defRPr sz="1750" b="1">
                <a:solidFill>
                  <a:srgbClr val="B3B6A7"/>
                </a:solidFill>
                <a:latin typeface="+mn-lt"/>
              </a:defRPr>
            </a:lvl1pPr>
            <a:lvl2pPr algn="l">
              <a:defRPr sz="1750" b="1">
                <a:latin typeface="+mn-lt"/>
              </a:defRPr>
            </a:lvl2pPr>
            <a:lvl3pPr algn="l">
              <a:defRPr sz="1750" b="1">
                <a:latin typeface="+mn-lt"/>
              </a:defRPr>
            </a:lvl3pPr>
            <a:lvl4pPr algn="l">
              <a:defRPr sz="1750" b="1">
                <a:latin typeface="+mn-lt"/>
              </a:defRPr>
            </a:lvl4pPr>
            <a:lvl5pPr algn="l">
              <a:defRPr sz="175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731044" y="2681288"/>
            <a:ext cx="4928394" cy="3435350"/>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39449910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800" b="1" cap="none" spc="-9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6" name="Picture Placeholder 5"/>
          <p:cNvSpPr>
            <a:spLocks noGrp="1"/>
          </p:cNvSpPr>
          <p:nvPr>
            <p:ph type="pic" sz="quarter" idx="10"/>
          </p:nvPr>
        </p:nvSpPr>
        <p:spPr>
          <a:xfrm>
            <a:off x="6003925" y="1777999"/>
            <a:ext cx="5616575" cy="2115822"/>
          </a:xfrm>
          <a:prstGeom prst="rect">
            <a:avLst/>
          </a:prstGeom>
        </p:spPr>
        <p:txBody>
          <a:bodyPr/>
          <a:lstStyle>
            <a:lvl1pPr>
              <a:defRPr sz="3000">
                <a:latin typeface="+mn-lt"/>
              </a:defRPr>
            </a:lvl1pPr>
          </a:lstStyle>
          <a:p>
            <a:r>
              <a:rPr lang="en-US"/>
              <a:t>Click icon to add picture</a:t>
            </a:r>
            <a:endParaRPr lang="en-US" dirty="0"/>
          </a:p>
        </p:txBody>
      </p:sp>
      <p:sp>
        <p:nvSpPr>
          <p:cNvPr id="8" name="Picture Placeholder 5"/>
          <p:cNvSpPr>
            <a:spLocks noGrp="1"/>
          </p:cNvSpPr>
          <p:nvPr>
            <p:ph type="pic" sz="quarter" idx="11"/>
          </p:nvPr>
        </p:nvSpPr>
        <p:spPr>
          <a:xfrm>
            <a:off x="6003925" y="4030011"/>
            <a:ext cx="2736000" cy="2070000"/>
          </a:xfrm>
          <a:prstGeom prst="rect">
            <a:avLst/>
          </a:prstGeom>
        </p:spPr>
        <p:txBody>
          <a:bodyPr/>
          <a:lstStyle>
            <a:lvl1pPr>
              <a:defRPr sz="3000">
                <a:latin typeface="+mn-lt"/>
              </a:defRPr>
            </a:lvl1pPr>
          </a:lstStyle>
          <a:p>
            <a:r>
              <a:rPr lang="en-US"/>
              <a:t>Click icon to add picture</a:t>
            </a:r>
            <a:endParaRPr lang="en-US" dirty="0"/>
          </a:p>
        </p:txBody>
      </p:sp>
      <p:sp>
        <p:nvSpPr>
          <p:cNvPr id="9" name="Picture Placeholder 5"/>
          <p:cNvSpPr>
            <a:spLocks noGrp="1"/>
          </p:cNvSpPr>
          <p:nvPr>
            <p:ph type="pic" sz="quarter" idx="12"/>
          </p:nvPr>
        </p:nvSpPr>
        <p:spPr>
          <a:xfrm>
            <a:off x="8884500" y="4030011"/>
            <a:ext cx="2736000" cy="2070000"/>
          </a:xfrm>
          <a:prstGeom prst="rect">
            <a:avLst/>
          </a:prstGeom>
        </p:spPr>
        <p:txBody>
          <a:bodyPr/>
          <a:lstStyle>
            <a:lvl1pPr>
              <a:defRPr sz="3000">
                <a:latin typeface="+mn-lt"/>
              </a:defRPr>
            </a:lvl1pPr>
          </a:lstStyle>
          <a:p>
            <a:r>
              <a:rPr lang="en-US"/>
              <a:t>Click icon to add picture</a:t>
            </a:r>
            <a:endParaRPr lang="en-US" dirty="0"/>
          </a:p>
        </p:txBody>
      </p:sp>
      <p:sp>
        <p:nvSpPr>
          <p:cNvPr id="10" name="Text Placeholder 4"/>
          <p:cNvSpPr>
            <a:spLocks noGrp="1"/>
          </p:cNvSpPr>
          <p:nvPr>
            <p:ph type="body" sz="quarter" idx="13"/>
          </p:nvPr>
        </p:nvSpPr>
        <p:spPr>
          <a:xfrm>
            <a:off x="720725" y="1777999"/>
            <a:ext cx="4928394" cy="4322012"/>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altas na hÉireann | Government of Ireland"/>
          <p:cNvSpPr txBox="1"/>
          <p:nvPr userDrawn="1"/>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spTree>
    <p:extLst>
      <p:ext uri="{BB962C8B-B14F-4D97-AF65-F5344CB8AC3E}">
        <p14:creationId xmlns:p14="http://schemas.microsoft.com/office/powerpoint/2010/main" val="16978436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355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2935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189806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A219E-A98E-4307-AD30-11324AA7EF61}" type="datetimeFigureOut">
              <a:rPr lang="en-IE" smtClean="0"/>
              <a:t>19/10/2018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309702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A219E-A98E-4307-AD30-11324AA7EF61}" type="datetimeFigureOut">
              <a:rPr lang="en-IE" smtClean="0"/>
              <a:t>19/10/2018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53586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3"/>
          <p:cNvSpPr>
            <a:spLocks noGrp="1"/>
          </p:cNvSpPr>
          <p:nvPr>
            <p:ph type="ftr" sz="quarter" idx="11"/>
          </p:nvPr>
        </p:nvSpPr>
        <p:spPr/>
        <p:txBody>
          <a:bodyPr/>
          <a:lstStyle/>
          <a:p>
            <a:endParaRPr lang="en-IE"/>
          </a:p>
        </p:txBody>
      </p:sp>
      <p:sp>
        <p:nvSpPr>
          <p:cNvPr id="6" name="Slide Number Placeholder 4"/>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266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2"/>
          <p:cNvSpPr>
            <a:spLocks noGrp="1"/>
          </p:cNvSpPr>
          <p:nvPr>
            <p:ph type="ftr" sz="quarter" idx="11"/>
          </p:nvPr>
        </p:nvSpPr>
        <p:spPr/>
        <p:txBody>
          <a:bodyPr/>
          <a:lstStyle/>
          <a:p>
            <a:endParaRPr lang="en-IE"/>
          </a:p>
        </p:txBody>
      </p:sp>
      <p:sp>
        <p:nvSpPr>
          <p:cNvPr id="6" name="Slide Number Placeholder 3"/>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211899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CA219E-A98E-4307-AD30-11324AA7EF61}" type="datetimeFigureOut">
              <a:rPr lang="en-IE" smtClean="0"/>
              <a:t>19/10/2018</a:t>
            </a:fld>
            <a:endParaRPr lang="en-IE"/>
          </a:p>
        </p:txBody>
      </p:sp>
      <p:sp>
        <p:nvSpPr>
          <p:cNvPr id="5" name="Footer Placeholder 5"/>
          <p:cNvSpPr>
            <a:spLocks noGrp="1"/>
          </p:cNvSpPr>
          <p:nvPr>
            <p:ph type="ftr" sz="quarter" idx="11"/>
          </p:nvPr>
        </p:nvSpPr>
        <p:spPr/>
        <p:txBody>
          <a:bodyPr/>
          <a:lstStyle/>
          <a:p>
            <a:endParaRPr lang="en-IE"/>
          </a:p>
        </p:txBody>
      </p:sp>
      <p:sp>
        <p:nvSpPr>
          <p:cNvPr id="6" name="Slide Number Placeholder 6"/>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71584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CA219E-A98E-4307-AD30-11324AA7EF61}" type="datetimeFigureOut">
              <a:rPr lang="en-IE" smtClean="0"/>
              <a:t>19/10/2018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2BEDC9-821F-4C8A-B282-364993A804FF}" type="slidenum">
              <a:rPr lang="en-IE" smtClean="0"/>
              <a:t>‹#›</a:t>
            </a:fld>
            <a:endParaRPr lang="en-IE"/>
          </a:p>
        </p:txBody>
      </p:sp>
    </p:spTree>
    <p:extLst>
      <p:ext uri="{BB962C8B-B14F-4D97-AF65-F5344CB8AC3E}">
        <p14:creationId xmlns:p14="http://schemas.microsoft.com/office/powerpoint/2010/main" val="21792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CA219E-A98E-4307-AD30-11324AA7EF61}" type="datetimeFigureOut">
              <a:rPr lang="en-IE" smtClean="0"/>
              <a:t>19/10/2018</a:t>
            </a:fld>
            <a:endParaRPr lang="en-I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BEDC9-821F-4C8A-B282-364993A804FF}" type="slidenum">
              <a:rPr lang="en-IE" smtClean="0"/>
              <a:t>‹#›</a:t>
            </a:fld>
            <a:endParaRPr lang="en-IE"/>
          </a:p>
        </p:txBody>
      </p:sp>
    </p:spTree>
    <p:extLst>
      <p:ext uri="{BB962C8B-B14F-4D97-AF65-F5344CB8AC3E}">
        <p14:creationId xmlns:p14="http://schemas.microsoft.com/office/powerpoint/2010/main" val="23886936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1854485" y="4741162"/>
            <a:ext cx="9448515" cy="150340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hangingPunct="0"/>
            <a:r>
              <a:rPr sz="1552" kern="0">
                <a:latin typeface="Open Sans"/>
                <a:sym typeface="Open Sans"/>
              </a:rPr>
              <a:t>Body Level One</a:t>
            </a:r>
          </a:p>
          <a:p>
            <a:pPr marL="0" lvl="1" hangingPunct="0"/>
            <a:r>
              <a:rPr sz="1552" kern="0"/>
              <a:t>Body Level Two</a:t>
            </a:r>
          </a:p>
          <a:p>
            <a:pPr marL="0" lvl="2" hangingPunct="0"/>
            <a:r>
              <a:rPr sz="1552" kern="0">
                <a:latin typeface="Open Sans"/>
                <a:sym typeface="Open Sans"/>
              </a:rPr>
              <a:t>Body Level Three</a:t>
            </a:r>
          </a:p>
          <a:p>
            <a:pPr marL="0" lvl="3" hangingPunct="0"/>
            <a:r>
              <a:rPr sz="1552" kern="0"/>
              <a:t>Body Level Four</a:t>
            </a:r>
          </a:p>
          <a:p>
            <a:pPr marL="0" lvl="4" hangingPunct="0"/>
            <a:r>
              <a:rPr sz="1552" kern="0">
                <a:latin typeface="Open Sans"/>
                <a:sym typeface="Open Sans"/>
              </a:rPr>
              <a:t>Body Level Five</a:t>
            </a:r>
          </a:p>
        </p:txBody>
      </p:sp>
      <p:sp>
        <p:nvSpPr>
          <p:cNvPr id="6" name="Rialtas na hÉireann | Government of Ireland"/>
          <p:cNvSpPr txBox="1"/>
          <p:nvPr/>
        </p:nvSpPr>
        <p:spPr>
          <a:xfrm>
            <a:off x="720724" y="6305902"/>
            <a:ext cx="418544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a:sym typeface="Open Sans"/>
              </a:rPr>
              <a:t>  An </a:t>
            </a:r>
            <a:r>
              <a:rPr lang="en-GB" sz="900" b="1" kern="0" dirty="0" err="1">
                <a:sym typeface="Open Sans"/>
              </a:rPr>
              <a:t>Roinn</a:t>
            </a:r>
            <a:r>
              <a:rPr lang="en-GB" sz="900" b="1" kern="0" dirty="0">
                <a:sym typeface="Open Sans"/>
              </a:rPr>
              <a:t> </a:t>
            </a:r>
            <a:r>
              <a:rPr lang="en-GB" sz="900" b="1" kern="0" dirty="0" err="1">
                <a:sym typeface="Open Sans"/>
              </a:rPr>
              <a:t>Oideachais</a:t>
            </a:r>
            <a:r>
              <a:rPr lang="en-GB" sz="900" b="1" kern="0" dirty="0">
                <a:sym typeface="Open Sans"/>
              </a:rPr>
              <a:t> </a:t>
            </a:r>
            <a:r>
              <a:rPr lang="en-GB" sz="900" b="1" kern="0" dirty="0" err="1">
                <a:sym typeface="Open Sans"/>
              </a:rPr>
              <a:t>agus</a:t>
            </a:r>
            <a:r>
              <a:rPr lang="en-GB" sz="900" b="1" kern="0" dirty="0">
                <a:sym typeface="Open Sans"/>
              </a:rPr>
              <a:t> </a:t>
            </a:r>
            <a:r>
              <a:rPr lang="en-GB" sz="900" b="1" kern="0" dirty="0" err="1">
                <a:sym typeface="Open Sans"/>
              </a:rPr>
              <a:t>Scileanna</a:t>
            </a:r>
            <a:r>
              <a:rPr lang="en-GB" sz="900" b="1" kern="0" dirty="0">
                <a:sym typeface="Open Sans"/>
              </a:rPr>
              <a:t> </a:t>
            </a:r>
            <a:r>
              <a:rPr lang="en-GB" sz="900" kern="0" dirty="0">
                <a:sym typeface="Open Sans"/>
              </a:rPr>
              <a:t>| Department of Education and Skills</a:t>
            </a:r>
            <a:endParaRPr sz="900" kern="0" dirty="0">
              <a:sym typeface="Open Sans"/>
            </a:endParaRP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3" name="Text Placeholder 2"/>
          <p:cNvSpPr>
            <a:spLocks noGrp="1"/>
          </p:cNvSpPr>
          <p:nvPr>
            <p:ph type="body" idx="1"/>
          </p:nvPr>
        </p:nvSpPr>
        <p:spPr>
          <a:xfrm>
            <a:off x="720725" y="1825625"/>
            <a:ext cx="962643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705521" y="371123"/>
            <a:ext cx="9641637" cy="1143000"/>
          </a:xfrm>
          <a:prstGeom prst="rect">
            <a:avLst/>
          </a:prstGeom>
        </p:spPr>
        <p:txBody>
          <a:bodyPr vert="horz" lIns="91440" tIns="45720" rIns="91440" bIns="45720" rtlCol="0" anchor="t">
            <a:normAutofit/>
          </a:bodyPr>
          <a:lstStyle/>
          <a:p>
            <a:r>
              <a:rPr lang="en-US" dirty="0"/>
              <a:t>Title Text</a:t>
            </a:r>
          </a:p>
        </p:txBody>
      </p:sp>
    </p:spTree>
    <p:extLst>
      <p:ext uri="{BB962C8B-B14F-4D97-AF65-F5344CB8AC3E}">
        <p14:creationId xmlns:p14="http://schemas.microsoft.com/office/powerpoint/2010/main" val="20534729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ransition spd="med"/>
  <p:txStyles>
    <p:titleStyle>
      <a:lvl1pPr marL="0" marR="0" indent="0" algn="l" defTabSz="412750" eaLnBrk="1" latinLnBrk="0" hangingPunct="1">
        <a:lnSpc>
          <a:spcPct val="100000"/>
        </a:lnSpc>
        <a:spcBef>
          <a:spcPts val="0"/>
        </a:spcBef>
        <a:spcAft>
          <a:spcPts val="0"/>
        </a:spcAft>
        <a:buClrTx/>
        <a:buSzTx/>
        <a:buFontTx/>
        <a:buNone/>
        <a:tabLst/>
        <a:defRPr sz="4800" b="1" i="0" u="none" strike="noStrike" cap="none" spc="-90" baseline="0">
          <a:ln>
            <a:noFill/>
          </a:ln>
          <a:solidFill>
            <a:srgbClr val="004D44"/>
          </a:solidFill>
          <a:uFillTx/>
          <a:latin typeface="+mn-lt"/>
          <a:ea typeface="Open Sans"/>
          <a:cs typeface="Open Sans"/>
          <a:sym typeface="Open Sans"/>
        </a:defRPr>
      </a:lvl1pPr>
      <a:lvl2pPr marL="0" marR="0" indent="1143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2pPr>
      <a:lvl3pPr marL="0" marR="0" indent="2286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3pPr>
      <a:lvl4pPr marL="0" marR="0" indent="3429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4pPr>
      <a:lvl5pPr marL="0" marR="0" indent="4572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5pPr>
      <a:lvl6pPr marL="0" marR="0" indent="5715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6pPr>
      <a:lvl7pPr marL="0" marR="0" indent="6858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7pPr>
      <a:lvl8pPr marL="0" marR="0" indent="8001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8pPr>
      <a:lvl9pPr marL="0" marR="0" indent="9144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9pPr>
    </p:titleStyle>
    <p:bodyStyle>
      <a:lvl1pPr marL="0" marR="0" indent="0" algn="l" defTabSz="412750" eaLnBrk="1" fontAlgn="auto" latinLnBrk="0" hangingPunct="1">
        <a:lnSpc>
          <a:spcPct val="110000"/>
        </a:lnSpc>
        <a:spcBef>
          <a:spcPts val="0"/>
        </a:spcBef>
        <a:spcAft>
          <a:spcPts val="0"/>
        </a:spcAft>
        <a:buClrTx/>
        <a:buSzTx/>
        <a:buFontTx/>
        <a:buNone/>
        <a:tabLst/>
        <a:defRPr sz="4400" b="0" i="0" u="none" strike="noStrike" cap="none" spc="-75" baseline="0">
          <a:ln>
            <a:noFill/>
          </a:ln>
          <a:solidFill>
            <a:srgbClr val="5E5E5E"/>
          </a:solidFill>
          <a:uFillTx/>
          <a:latin typeface="+mn-lt"/>
          <a:ea typeface="Open Sans"/>
          <a:cs typeface="Open Sans"/>
          <a:sym typeface="Open Sans"/>
        </a:defRPr>
      </a:lvl1pPr>
      <a:lvl2pPr marL="0" marR="0" indent="114300" algn="l" defTabSz="412750" eaLnBrk="1" fontAlgn="auto" latinLnBrk="0" hangingPunct="1">
        <a:lnSpc>
          <a:spcPct val="110000"/>
        </a:lnSpc>
        <a:spcBef>
          <a:spcPts val="0"/>
        </a:spcBef>
        <a:spcAft>
          <a:spcPts val="0"/>
        </a:spcAft>
        <a:buClrTx/>
        <a:buSzTx/>
        <a:buFontTx/>
        <a:buNone/>
        <a:tabLst/>
        <a:defRPr sz="3000" b="0" i="0" u="none" strike="noStrike" cap="none" spc="-75" baseline="0">
          <a:ln>
            <a:noFill/>
          </a:ln>
          <a:solidFill>
            <a:srgbClr val="5E5E5E"/>
          </a:solidFill>
          <a:uFillTx/>
          <a:latin typeface="+mn-lt"/>
          <a:ea typeface="Open Sans"/>
          <a:cs typeface="Open Sans"/>
          <a:sym typeface="Open Sans"/>
        </a:defRPr>
      </a:lvl2pPr>
      <a:lvl3pPr marL="720000" marR="0" indent="-428625" algn="l" defTabSz="412750" eaLnBrk="1" fontAlgn="auto" latinLnBrk="0" hangingPunct="1">
        <a:lnSpc>
          <a:spcPct val="110000"/>
        </a:lnSpc>
        <a:spcBef>
          <a:spcPts val="0"/>
        </a:spcBef>
        <a:spcAft>
          <a:spcPts val="0"/>
        </a:spcAft>
        <a:buClr>
          <a:srgbClr val="83BE41"/>
        </a:buClr>
        <a:buSzTx/>
        <a:buFont typeface=".AppleSystemUIFont" charset="-120"/>
        <a:buChar char="—"/>
        <a:tabLst/>
        <a:defRPr sz="3000" b="0" i="1" u="none" strike="noStrike" cap="none" spc="-75" baseline="0">
          <a:ln>
            <a:noFill/>
          </a:ln>
          <a:solidFill>
            <a:srgbClr val="5E5E5E"/>
          </a:solidFill>
          <a:uFillTx/>
          <a:latin typeface="+mn-lt"/>
          <a:ea typeface="Open Sans"/>
          <a:cs typeface="Open Sans"/>
          <a:sym typeface="Open Sans"/>
        </a:defRPr>
      </a:lvl3pPr>
      <a:lvl4pPr marL="1080000" marR="0" indent="-342900" algn="l" defTabSz="412750" eaLnBrk="1" fontAlgn="auto" latinLnBrk="0" hangingPunct="1">
        <a:lnSpc>
          <a:spcPct val="110000"/>
        </a:lnSpc>
        <a:spcBef>
          <a:spcPts val="0"/>
        </a:spcBef>
        <a:spcAft>
          <a:spcPts val="0"/>
        </a:spcAft>
        <a:buClr>
          <a:srgbClr val="83BE41"/>
        </a:buClr>
        <a:buSzTx/>
        <a:buFont typeface=".AppleSystemUIFont" charset="-120"/>
        <a:buChar char="—"/>
        <a:tabLst/>
        <a:defRPr sz="2400" b="0" i="0" u="none" strike="noStrike" cap="none" spc="-75" baseline="0">
          <a:ln>
            <a:noFill/>
          </a:ln>
          <a:solidFill>
            <a:srgbClr val="5E5E5E"/>
          </a:solidFill>
          <a:uFillTx/>
          <a:latin typeface="+mn-lt"/>
          <a:ea typeface="Open Sans"/>
          <a:cs typeface="Open Sans"/>
          <a:sym typeface="Open Sans"/>
        </a:defRPr>
      </a:lvl4pPr>
      <a:lvl5pPr marL="1440000" marR="0" indent="-342900" algn="l" defTabSz="412750" eaLnBrk="1" fontAlgn="auto" latinLnBrk="0" hangingPunct="1">
        <a:lnSpc>
          <a:spcPct val="110000"/>
        </a:lnSpc>
        <a:spcBef>
          <a:spcPts val="0"/>
        </a:spcBef>
        <a:spcAft>
          <a:spcPts val="0"/>
        </a:spcAft>
        <a:buClr>
          <a:srgbClr val="83BE41"/>
        </a:buClr>
        <a:buSzTx/>
        <a:buFont typeface=".AppleSystemUIFont" charset="-120"/>
        <a:buChar char="–"/>
        <a:tabLst/>
        <a:defRPr sz="2400" b="0" i="1" u="none" strike="noStrike" cap="none" spc="-75" baseline="0">
          <a:ln>
            <a:noFill/>
          </a:ln>
          <a:solidFill>
            <a:srgbClr val="5E5E5E"/>
          </a:solidFill>
          <a:uFillTx/>
          <a:latin typeface="+mn-lt"/>
          <a:ea typeface="Open Sans"/>
          <a:cs typeface="Open Sans"/>
          <a:sym typeface="Open Sans"/>
        </a:defRPr>
      </a:lvl5pPr>
      <a:lvl6pPr marL="0" marR="0" indent="5715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9pPr>
    </p:bodyStyle>
    <p:otherStyle>
      <a:lvl1pPr marL="0" marR="0" indent="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1pPr>
      <a:lvl2pPr marL="0" marR="0" indent="1143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2pPr>
      <a:lvl3pPr marL="0" marR="0" indent="2286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3pPr>
      <a:lvl4pPr marL="0" marR="0" indent="3429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4pPr>
      <a:lvl5pPr marL="0" marR="0" indent="4572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5pPr>
      <a:lvl6pPr marL="0" marR="0" indent="5715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6pPr>
      <a:lvl7pPr marL="0" marR="0" indent="6858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7pPr>
      <a:lvl8pPr marL="0" marR="0" indent="8001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8pPr>
      <a:lvl9pPr marL="0" marR="0" indent="9144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485" y="1907006"/>
            <a:ext cx="8426165" cy="2619571"/>
          </a:xfrm>
        </p:spPr>
        <p:txBody>
          <a:bodyPr>
            <a:normAutofit/>
          </a:bodyPr>
          <a:lstStyle/>
          <a:p>
            <a:r>
              <a:rPr lang="en-IE" sz="4800" dirty="0">
                <a:solidFill>
                  <a:schemeClr val="bg1"/>
                </a:solidFill>
              </a:rPr>
              <a:t>Evaluating Provision for Students with Additional and Special Educational Needs in Post-Primary Schools</a:t>
            </a:r>
            <a:endParaRPr lang="en-US" sz="4800" dirty="0">
              <a:solidFill>
                <a:schemeClr val="bg1"/>
              </a:solidFill>
            </a:endParaRPr>
          </a:p>
        </p:txBody>
      </p:sp>
      <p:sp>
        <p:nvSpPr>
          <p:cNvPr id="3" name="Text Placeholder 2"/>
          <p:cNvSpPr>
            <a:spLocks noGrp="1"/>
          </p:cNvSpPr>
          <p:nvPr>
            <p:ph type="body" sz="quarter" idx="1"/>
          </p:nvPr>
        </p:nvSpPr>
        <p:spPr/>
        <p:txBody>
          <a:bodyPr/>
          <a:lstStyle/>
          <a:p>
            <a:r>
              <a:rPr lang="en-US" dirty="0"/>
              <a:t>Briefing for the Education Partners</a:t>
            </a:r>
          </a:p>
          <a:p>
            <a:r>
              <a:rPr lang="en-US"/>
              <a:t>4</a:t>
            </a:r>
            <a:r>
              <a:rPr lang="en-US" baseline="30000"/>
              <a:t>th</a:t>
            </a:r>
            <a:r>
              <a:rPr lang="en-US"/>
              <a:t> September </a:t>
            </a:r>
            <a:r>
              <a:rPr lang="en-US" dirty="0"/>
              <a:t>2018</a:t>
            </a:r>
          </a:p>
        </p:txBody>
      </p:sp>
    </p:spTree>
    <p:extLst>
      <p:ext uri="{BB962C8B-B14F-4D97-AF65-F5344CB8AC3E}">
        <p14:creationId xmlns:p14="http://schemas.microsoft.com/office/powerpoint/2010/main" val="36476240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Timeframe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768296"/>
              </p:ext>
            </p:extLst>
          </p:nvPr>
        </p:nvGraphicFramePr>
        <p:xfrm>
          <a:off x="402335" y="1481326"/>
          <a:ext cx="10579608" cy="3320415"/>
        </p:xfrm>
        <a:graphic>
          <a:graphicData uri="http://schemas.openxmlformats.org/drawingml/2006/table">
            <a:tbl>
              <a:tblPr firstRow="1" bandRow="1">
                <a:tableStyleId>{5C22544A-7EE6-4342-B048-85BDC9FD1C3A}</a:tableStyleId>
              </a:tblPr>
              <a:tblGrid>
                <a:gridCol w="5289804">
                  <a:extLst>
                    <a:ext uri="{9D8B030D-6E8A-4147-A177-3AD203B41FA5}">
                      <a16:colId xmlns:a16="http://schemas.microsoft.com/office/drawing/2014/main" val="20000"/>
                    </a:ext>
                  </a:extLst>
                </a:gridCol>
                <a:gridCol w="5289804">
                  <a:extLst>
                    <a:ext uri="{9D8B030D-6E8A-4147-A177-3AD203B41FA5}">
                      <a16:colId xmlns:a16="http://schemas.microsoft.com/office/drawing/2014/main" val="20001"/>
                    </a:ext>
                  </a:extLst>
                </a:gridCol>
              </a:tblGrid>
              <a:tr h="536067">
                <a:tc>
                  <a:txBody>
                    <a:bodyPr/>
                    <a:lstStyle/>
                    <a:p>
                      <a:r>
                        <a:rPr lang="en-IE" dirty="0"/>
                        <a:t>Action</a:t>
                      </a:r>
                    </a:p>
                  </a:txBody>
                  <a:tcPr/>
                </a:tc>
                <a:tc>
                  <a:txBody>
                    <a:bodyPr/>
                    <a:lstStyle/>
                    <a:p>
                      <a:r>
                        <a:rPr lang="en-IE" dirty="0"/>
                        <a:t>Target</a:t>
                      </a:r>
                    </a:p>
                  </a:txBody>
                  <a:tcPr/>
                </a:tc>
                <a:extLst>
                  <a:ext uri="{0D108BD9-81ED-4DB2-BD59-A6C34878D82A}">
                    <a16:rowId xmlns:a16="http://schemas.microsoft.com/office/drawing/2014/main" val="10000"/>
                  </a:ext>
                </a:extLst>
              </a:tr>
              <a:tr h="536067">
                <a:tc>
                  <a:txBody>
                    <a:bodyPr/>
                    <a:lstStyle/>
                    <a:p>
                      <a:r>
                        <a:rPr lang="en-IE" b="1" dirty="0"/>
                        <a:t>Briefing</a:t>
                      </a:r>
                      <a:r>
                        <a:rPr lang="en-IE" b="1" baseline="0" dirty="0"/>
                        <a:t> of external partners</a:t>
                      </a:r>
                      <a:endParaRPr lang="en-IE" b="1" dirty="0"/>
                    </a:p>
                  </a:txBody>
                  <a:tcPr/>
                </a:tc>
                <a:tc>
                  <a:txBody>
                    <a:bodyPr/>
                    <a:lstStyle/>
                    <a:p>
                      <a:r>
                        <a:rPr lang="en-IE" b="0" dirty="0"/>
                        <a:t>September 2018</a:t>
                      </a:r>
                    </a:p>
                  </a:txBody>
                  <a:tcPr/>
                </a:tc>
                <a:extLst>
                  <a:ext uri="{0D108BD9-81ED-4DB2-BD59-A6C34878D82A}">
                    <a16:rowId xmlns:a16="http://schemas.microsoft.com/office/drawing/2014/main" val="10001"/>
                  </a:ext>
                </a:extLst>
              </a:tr>
              <a:tr h="536067">
                <a:tc>
                  <a:txBody>
                    <a:bodyPr/>
                    <a:lstStyle/>
                    <a:p>
                      <a:r>
                        <a:rPr lang="en-IE" b="1" dirty="0"/>
                        <a:t>Pilot in six</a:t>
                      </a:r>
                      <a:r>
                        <a:rPr lang="en-IE" b="1" baseline="0" dirty="0"/>
                        <a:t> schools</a:t>
                      </a:r>
                      <a:endParaRPr lang="en-IE" b="1" dirty="0"/>
                    </a:p>
                  </a:txBody>
                  <a:tcPr/>
                </a:tc>
                <a:tc>
                  <a:txBody>
                    <a:bodyPr/>
                    <a:lstStyle/>
                    <a:p>
                      <a:r>
                        <a:rPr lang="en-IE" b="0" dirty="0"/>
                        <a:t>October – November 2018</a:t>
                      </a:r>
                    </a:p>
                  </a:txBody>
                  <a:tcPr/>
                </a:tc>
                <a:extLst>
                  <a:ext uri="{0D108BD9-81ED-4DB2-BD59-A6C34878D82A}">
                    <a16:rowId xmlns:a16="http://schemas.microsoft.com/office/drawing/2014/main" val="10002"/>
                  </a:ext>
                </a:extLst>
              </a:tr>
              <a:tr h="536067">
                <a:tc>
                  <a:txBody>
                    <a:bodyPr/>
                    <a:lstStyle/>
                    <a:p>
                      <a:r>
                        <a:rPr lang="en-IE" b="1" dirty="0"/>
                        <a:t>Review</a:t>
                      </a:r>
                      <a:r>
                        <a:rPr lang="en-IE" b="1" baseline="0" dirty="0"/>
                        <a:t> of pilot including feedback from partners</a:t>
                      </a:r>
                      <a:endParaRPr lang="en-IE" b="1" dirty="0"/>
                    </a:p>
                  </a:txBody>
                  <a:tcPr/>
                </a:tc>
                <a:tc>
                  <a:txBody>
                    <a:bodyPr/>
                    <a:lstStyle/>
                    <a:p>
                      <a:r>
                        <a:rPr lang="en-IE" b="0" dirty="0"/>
                        <a:t>November 2018</a:t>
                      </a:r>
                    </a:p>
                  </a:txBody>
                  <a:tcPr/>
                </a:tc>
                <a:extLst>
                  <a:ext uri="{0D108BD9-81ED-4DB2-BD59-A6C34878D82A}">
                    <a16:rowId xmlns:a16="http://schemas.microsoft.com/office/drawing/2014/main" val="10003"/>
                  </a:ext>
                </a:extLst>
              </a:tr>
              <a:tr h="536067">
                <a:tc>
                  <a:txBody>
                    <a:bodyPr/>
                    <a:lstStyle/>
                    <a:p>
                      <a:r>
                        <a:rPr lang="en-IE" b="1" dirty="0"/>
                        <a:t>Preparation of final guide</a:t>
                      </a:r>
                    </a:p>
                  </a:txBody>
                  <a:tcPr/>
                </a:tc>
                <a:tc>
                  <a:txBody>
                    <a:bodyPr/>
                    <a:lstStyle/>
                    <a:p>
                      <a:r>
                        <a:rPr lang="en-IE" b="0" dirty="0"/>
                        <a:t>December 2018</a:t>
                      </a:r>
                    </a:p>
                  </a:txBody>
                  <a:tcPr/>
                </a:tc>
                <a:extLst>
                  <a:ext uri="{0D108BD9-81ED-4DB2-BD59-A6C34878D82A}">
                    <a16:rowId xmlns:a16="http://schemas.microsoft.com/office/drawing/2014/main" val="10004"/>
                  </a:ext>
                </a:extLst>
              </a:tr>
              <a:tr h="536067">
                <a:tc>
                  <a:txBody>
                    <a:bodyPr/>
                    <a:lstStyle/>
                    <a:p>
                      <a:r>
                        <a:rPr lang="en-IE" b="1" dirty="0"/>
                        <a:t>Mainstreaming of model</a:t>
                      </a:r>
                    </a:p>
                  </a:txBody>
                  <a:tcPr/>
                </a:tc>
                <a:tc>
                  <a:txBody>
                    <a:bodyPr/>
                    <a:lstStyle/>
                    <a:p>
                      <a:r>
                        <a:rPr lang="en-IE" b="0" dirty="0"/>
                        <a:t>January 2019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301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4" name="Slide Number Placeholder 3"/>
          <p:cNvSpPr>
            <a:spLocks noGrp="1"/>
          </p:cNvSpPr>
          <p:nvPr>
            <p:ph type="sldNum" sz="quarter" idx="12"/>
          </p:nvPr>
        </p:nvSpPr>
        <p:spPr/>
        <p:txBody>
          <a:bodyPr/>
          <a:lstStyle/>
          <a:p>
            <a:fld id="{675CDCDE-9DB2-4482-BE9F-15C12A19BCD8}" type="slidenum">
              <a:rPr lang="en-GB" smtClean="0">
                <a:solidFill>
                  <a:srgbClr val="000000"/>
                </a:solidFill>
              </a:rPr>
              <a:pPr/>
              <a:t>11</a:t>
            </a:fld>
            <a:endParaRPr lang="en-GB">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39" y="126124"/>
            <a:ext cx="11561529" cy="6503360"/>
          </a:xfrm>
          <a:prstGeom prst="rect">
            <a:avLst/>
          </a:prstGeom>
        </p:spPr>
      </p:pic>
    </p:spTree>
    <p:extLst>
      <p:ext uri="{BB962C8B-B14F-4D97-AF65-F5344CB8AC3E}">
        <p14:creationId xmlns:p14="http://schemas.microsoft.com/office/powerpoint/2010/main" val="176872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Context </a:t>
            </a:r>
          </a:p>
        </p:txBody>
      </p:sp>
      <p:sp>
        <p:nvSpPr>
          <p:cNvPr id="3" name="Content Placeholder 2"/>
          <p:cNvSpPr>
            <a:spLocks noGrp="1"/>
          </p:cNvSpPr>
          <p:nvPr>
            <p:ph idx="1"/>
          </p:nvPr>
        </p:nvSpPr>
        <p:spPr/>
        <p:txBody>
          <a:bodyPr>
            <a:normAutofit fontScale="92500"/>
          </a:bodyPr>
          <a:lstStyle/>
          <a:p>
            <a:r>
              <a:rPr lang="en-IE" sz="2400" dirty="0"/>
              <a:t>Currently the Inspectorate evaluates provision for                           students with special educational needs in                                          post-primary schools through the Subject Inspection model</a:t>
            </a:r>
          </a:p>
          <a:p>
            <a:r>
              <a:rPr lang="en-IE" sz="2400" dirty="0"/>
              <a:t>We are developing a new evaluation model to reflect a                       number of different developments:</a:t>
            </a:r>
          </a:p>
          <a:p>
            <a:pPr lvl="5"/>
            <a:r>
              <a:rPr lang="en-IE" sz="2200" dirty="0"/>
              <a:t>Introduction of resource allocation model </a:t>
            </a:r>
          </a:p>
          <a:p>
            <a:pPr lvl="5"/>
            <a:r>
              <a:rPr lang="en-IE" sz="2200" dirty="0"/>
              <a:t>Publication of </a:t>
            </a:r>
            <a:r>
              <a:rPr lang="en-IE" sz="2200" i="1" dirty="0"/>
              <a:t>Guidelines for Schools</a:t>
            </a:r>
          </a:p>
          <a:p>
            <a:pPr lvl="5"/>
            <a:r>
              <a:rPr lang="en-IE" sz="2200" dirty="0"/>
              <a:t>Increased emphasis on </a:t>
            </a:r>
            <a:r>
              <a:rPr lang="en-IE" sz="2200" i="1" dirty="0"/>
              <a:t>Continuum of Support</a:t>
            </a:r>
          </a:p>
          <a:p>
            <a:pPr lvl="5"/>
            <a:r>
              <a:rPr lang="en-IE" sz="2200" dirty="0"/>
              <a:t>New evaluation model at primary level since 2016</a:t>
            </a:r>
          </a:p>
          <a:p>
            <a:pPr lvl="5"/>
            <a:r>
              <a:rPr lang="en-IE" sz="2200" dirty="0"/>
              <a:t>Publication of </a:t>
            </a:r>
            <a:r>
              <a:rPr lang="en-IE" sz="2200" i="1" dirty="0"/>
              <a:t>Looking at Our School</a:t>
            </a:r>
          </a:p>
          <a:p>
            <a:pPr lvl="5"/>
            <a:endParaRPr lang="en-IE" sz="2200" dirty="0"/>
          </a:p>
          <a:p>
            <a:pPr lvl="4"/>
            <a:endParaRPr lang="en-IE" sz="2200" i="1" dirty="0"/>
          </a:p>
          <a:p>
            <a:pPr marL="457200" lvl="1" indent="0">
              <a:buNone/>
            </a:pPr>
            <a:endParaRPr lang="en-IE" dirty="0"/>
          </a:p>
        </p:txBody>
      </p:sp>
      <p:pic>
        <p:nvPicPr>
          <p:cNvPr id="4" name="Picture 3"/>
          <p:cNvPicPr>
            <a:picLocks noChangeAspect="1"/>
          </p:cNvPicPr>
          <p:nvPr/>
        </p:nvPicPr>
        <p:blipFill>
          <a:blip r:embed="rId3"/>
          <a:stretch>
            <a:fillRect/>
          </a:stretch>
        </p:blipFill>
        <p:spPr>
          <a:xfrm rot="1970649">
            <a:off x="10098926" y="3410008"/>
            <a:ext cx="1702671" cy="2405539"/>
          </a:xfrm>
          <a:prstGeom prst="rect">
            <a:avLst/>
          </a:prstGeom>
          <a:ln w="19050">
            <a:solidFill>
              <a:schemeClr val="tx1"/>
            </a:solidFill>
          </a:ln>
        </p:spPr>
      </p:pic>
      <p:pic>
        <p:nvPicPr>
          <p:cNvPr id="5" name="Picture 4"/>
          <p:cNvPicPr>
            <a:picLocks noChangeAspect="1"/>
          </p:cNvPicPr>
          <p:nvPr/>
        </p:nvPicPr>
        <p:blipFill>
          <a:blip r:embed="rId4"/>
          <a:stretch>
            <a:fillRect/>
          </a:stretch>
        </p:blipFill>
        <p:spPr>
          <a:xfrm rot="2387118">
            <a:off x="863833" y="4611206"/>
            <a:ext cx="1307433" cy="1725150"/>
          </a:xfrm>
          <a:prstGeom prst="rect">
            <a:avLst/>
          </a:prstGeom>
          <a:ln w="19050">
            <a:solidFill>
              <a:schemeClr val="tx1"/>
            </a:solidFill>
          </a:ln>
        </p:spPr>
      </p:pic>
      <p:pic>
        <p:nvPicPr>
          <p:cNvPr id="6" name="Picture 5"/>
          <p:cNvPicPr>
            <a:picLocks noChangeAspect="1"/>
          </p:cNvPicPr>
          <p:nvPr/>
        </p:nvPicPr>
        <p:blipFill>
          <a:blip r:embed="rId5"/>
          <a:stretch>
            <a:fillRect/>
          </a:stretch>
        </p:blipFill>
        <p:spPr>
          <a:xfrm rot="1839019">
            <a:off x="9503065" y="891120"/>
            <a:ext cx="1627984" cy="2323597"/>
          </a:xfrm>
          <a:prstGeom prst="rect">
            <a:avLst/>
          </a:prstGeom>
          <a:ln w="19050">
            <a:solidFill>
              <a:schemeClr val="tx1"/>
            </a:solidFill>
          </a:ln>
        </p:spPr>
      </p:pic>
      <p:pic>
        <p:nvPicPr>
          <p:cNvPr id="7" name="Picture 6"/>
          <p:cNvPicPr>
            <a:picLocks noChangeAspect="1"/>
          </p:cNvPicPr>
          <p:nvPr/>
        </p:nvPicPr>
        <p:blipFill>
          <a:blip r:embed="rId6"/>
          <a:stretch>
            <a:fillRect/>
          </a:stretch>
        </p:blipFill>
        <p:spPr>
          <a:xfrm rot="2152826">
            <a:off x="1684178" y="4348592"/>
            <a:ext cx="1258902" cy="1802141"/>
          </a:xfrm>
          <a:prstGeom prst="rect">
            <a:avLst/>
          </a:prstGeom>
          <a:ln w="28575">
            <a:solidFill>
              <a:schemeClr val="tx1"/>
            </a:solidFill>
          </a:ln>
        </p:spPr>
      </p:pic>
    </p:spTree>
    <p:extLst>
      <p:ext uri="{BB962C8B-B14F-4D97-AF65-F5344CB8AC3E}">
        <p14:creationId xmlns:p14="http://schemas.microsoft.com/office/powerpoint/2010/main" val="14983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Focus of the SEN – PP model </a:t>
            </a:r>
          </a:p>
        </p:txBody>
      </p:sp>
      <p:sp>
        <p:nvSpPr>
          <p:cNvPr id="3" name="Content Placeholder 2"/>
          <p:cNvSpPr>
            <a:spLocks noGrp="1"/>
          </p:cNvSpPr>
          <p:nvPr>
            <p:ph idx="1"/>
          </p:nvPr>
        </p:nvSpPr>
        <p:spPr>
          <a:xfrm>
            <a:off x="1103312" y="1408176"/>
            <a:ext cx="8946541" cy="4840223"/>
          </a:xfrm>
        </p:spPr>
        <p:txBody>
          <a:bodyPr>
            <a:normAutofit/>
          </a:bodyPr>
          <a:lstStyle/>
          <a:p>
            <a:pPr marL="0" indent="0">
              <a:buNone/>
            </a:pPr>
            <a:r>
              <a:rPr lang="en-IE" sz="2200" dirty="0"/>
              <a:t>The new model will address the following questions:</a:t>
            </a:r>
          </a:p>
          <a:p>
            <a:pPr lvl="0"/>
            <a:r>
              <a:rPr lang="en-IE" sz="2200" dirty="0"/>
              <a:t>1. a. How good are </a:t>
            </a:r>
            <a:r>
              <a:rPr lang="en-IE" sz="2200" b="1" dirty="0"/>
              <a:t>the learning outcomes </a:t>
            </a:r>
            <a:r>
              <a:rPr lang="en-IE" sz="2200" dirty="0"/>
              <a:t>for students with additional and special educational needs?</a:t>
            </a:r>
          </a:p>
          <a:p>
            <a:pPr marL="400050" lvl="1" indent="0">
              <a:buNone/>
            </a:pPr>
            <a:r>
              <a:rPr lang="en-IE" sz="2200" dirty="0"/>
              <a:t>1. b. How good are </a:t>
            </a:r>
            <a:r>
              <a:rPr lang="en-IE" sz="2200" b="1" dirty="0"/>
              <a:t>the learning experiences </a:t>
            </a:r>
            <a:r>
              <a:rPr lang="en-IE" sz="2200" dirty="0"/>
              <a:t>of students with additional and special educational needs?</a:t>
            </a:r>
          </a:p>
          <a:p>
            <a:r>
              <a:rPr lang="en-IE" sz="2200" dirty="0"/>
              <a:t>2. How well is the school </a:t>
            </a:r>
            <a:r>
              <a:rPr lang="en-IE" sz="2200" b="1" dirty="0"/>
              <a:t>using the resources </a:t>
            </a:r>
            <a:r>
              <a:rPr lang="en-IE" sz="2200" dirty="0"/>
              <a:t>it receives for students with additional and special educational needs </a:t>
            </a:r>
            <a:r>
              <a:rPr lang="en-IE" sz="2200" b="1" dirty="0"/>
              <a:t>to improve learning experiences and learning outcomes?</a:t>
            </a:r>
          </a:p>
          <a:p>
            <a:r>
              <a:rPr lang="en-IE" sz="2200" dirty="0"/>
              <a:t>3. How effective are </a:t>
            </a:r>
            <a:r>
              <a:rPr lang="en-IE" sz="2200" b="1" dirty="0"/>
              <a:t>the structures and systems </a:t>
            </a:r>
            <a:r>
              <a:rPr lang="en-IE" sz="2200" dirty="0"/>
              <a:t>that the school has in place </a:t>
            </a:r>
            <a:r>
              <a:rPr lang="en-IE" sz="2200" b="1" dirty="0"/>
              <a:t>in fostering the inclusion, equality of opportunity and holistic development of students with additional and special educational needs</a:t>
            </a:r>
            <a:r>
              <a:rPr lang="en-IE" sz="2200" dirty="0"/>
              <a:t>? </a:t>
            </a:r>
          </a:p>
          <a:p>
            <a:endParaRPr lang="en-IE" dirty="0"/>
          </a:p>
        </p:txBody>
      </p:sp>
    </p:spTree>
    <p:extLst>
      <p:ext uri="{BB962C8B-B14F-4D97-AF65-F5344CB8AC3E}">
        <p14:creationId xmlns:p14="http://schemas.microsoft.com/office/powerpoint/2010/main" val="28265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Criteria based on Looking at Our School </a:t>
            </a:r>
          </a:p>
        </p:txBody>
      </p:sp>
      <p:sp>
        <p:nvSpPr>
          <p:cNvPr id="3" name="Content Placeholder 2"/>
          <p:cNvSpPr>
            <a:spLocks noGrp="1"/>
          </p:cNvSpPr>
          <p:nvPr>
            <p:ph idx="1"/>
          </p:nvPr>
        </p:nvSpPr>
        <p:spPr/>
        <p:txBody>
          <a:bodyPr/>
          <a:lstStyle/>
          <a:p>
            <a:r>
              <a:rPr lang="en-IE" dirty="0"/>
              <a:t>How good are the learning outcomes for students with additional and special educational needs? </a:t>
            </a:r>
          </a:p>
          <a:p>
            <a:r>
              <a:rPr lang="en-IE" dirty="0"/>
              <a:t>Do students:</a:t>
            </a:r>
          </a:p>
          <a:p>
            <a:pPr lvl="1"/>
            <a:r>
              <a:rPr lang="en-IE" dirty="0"/>
              <a:t>enjoy their learning, are they motivated to learn, and do they expect to achieve as learners?</a:t>
            </a:r>
          </a:p>
          <a:p>
            <a:pPr lvl="1"/>
            <a:r>
              <a:rPr lang="en-IE" dirty="0"/>
              <a:t>have the necessary knowledge and skills to understand themselves and their relationships?</a:t>
            </a:r>
          </a:p>
          <a:p>
            <a:pPr lvl="1"/>
            <a:r>
              <a:rPr lang="en-IE" dirty="0"/>
              <a:t>demonstrate the knowledge, skills and understanding required by the post-primary curriculum?</a:t>
            </a:r>
          </a:p>
          <a:p>
            <a:pPr lvl="1"/>
            <a:r>
              <a:rPr lang="en-IE" dirty="0"/>
              <a:t>attain the stated learning outcomes for each subject, course and programme?</a:t>
            </a:r>
          </a:p>
          <a:p>
            <a:pPr marL="0" indent="0">
              <a:buNone/>
            </a:pPr>
            <a:endParaRPr lang="en-IE" dirty="0"/>
          </a:p>
        </p:txBody>
      </p:sp>
    </p:spTree>
    <p:extLst>
      <p:ext uri="{BB962C8B-B14F-4D97-AF65-F5344CB8AC3E}">
        <p14:creationId xmlns:p14="http://schemas.microsoft.com/office/powerpoint/2010/main" val="20170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11356" cy="1400530"/>
          </a:xfrm>
        </p:spPr>
        <p:txBody>
          <a:bodyPr/>
          <a:lstStyle/>
          <a:p>
            <a:r>
              <a:rPr lang="en-IE" sz="4000" dirty="0"/>
              <a:t>Principles of resource allocation model aligned with Looking at Our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94933"/>
              </p:ext>
            </p:extLst>
          </p:nvPr>
        </p:nvGraphicFramePr>
        <p:xfrm>
          <a:off x="475488" y="1823720"/>
          <a:ext cx="11000232" cy="4909286"/>
        </p:xfrm>
        <a:graphic>
          <a:graphicData uri="http://schemas.openxmlformats.org/drawingml/2006/table">
            <a:tbl>
              <a:tblPr firstRow="1" bandRow="1">
                <a:tableStyleId>{5C22544A-7EE6-4342-B048-85BDC9FD1C3A}</a:tableStyleId>
              </a:tblPr>
              <a:tblGrid>
                <a:gridCol w="5500116">
                  <a:extLst>
                    <a:ext uri="{9D8B030D-6E8A-4147-A177-3AD203B41FA5}">
                      <a16:colId xmlns:a16="http://schemas.microsoft.com/office/drawing/2014/main" val="20000"/>
                    </a:ext>
                  </a:extLst>
                </a:gridCol>
                <a:gridCol w="5500116">
                  <a:extLst>
                    <a:ext uri="{9D8B030D-6E8A-4147-A177-3AD203B41FA5}">
                      <a16:colId xmlns:a16="http://schemas.microsoft.com/office/drawing/2014/main" val="20001"/>
                    </a:ext>
                  </a:extLst>
                </a:gridCol>
              </a:tblGrid>
              <a:tr h="358042">
                <a:tc>
                  <a:txBody>
                    <a:bodyPr/>
                    <a:lstStyle/>
                    <a:p>
                      <a:r>
                        <a:rPr lang="en-IE" dirty="0"/>
                        <a:t>Standard in Looking</a:t>
                      </a:r>
                      <a:r>
                        <a:rPr lang="en-IE" baseline="0" dirty="0"/>
                        <a:t> at Our School</a:t>
                      </a:r>
                      <a:endParaRPr lang="en-IE" dirty="0"/>
                    </a:p>
                  </a:txBody>
                  <a:tcPr/>
                </a:tc>
                <a:tc>
                  <a:txBody>
                    <a:bodyPr/>
                    <a:lstStyle/>
                    <a:p>
                      <a:r>
                        <a:rPr lang="en-IE" dirty="0"/>
                        <a:t>Principle</a:t>
                      </a:r>
                    </a:p>
                  </a:txBody>
                  <a:tcPr/>
                </a:tc>
                <a:extLst>
                  <a:ext uri="{0D108BD9-81ED-4DB2-BD59-A6C34878D82A}">
                    <a16:rowId xmlns:a16="http://schemas.microsoft.com/office/drawing/2014/main" val="10000"/>
                  </a:ext>
                </a:extLst>
              </a:tr>
              <a:tr h="1147697">
                <a:tc rowSpan="3">
                  <a:txBody>
                    <a:bodyPr/>
                    <a:lstStyle/>
                    <a:p>
                      <a:endParaRPr lang="en-IE" dirty="0"/>
                    </a:p>
                    <a:p>
                      <a:endParaRPr lang="en-IE" dirty="0"/>
                    </a:p>
                    <a:p>
                      <a:endParaRPr lang="en-IE" dirty="0"/>
                    </a:p>
                    <a:p>
                      <a:endParaRPr lang="en-IE" dirty="0"/>
                    </a:p>
                    <a:p>
                      <a:r>
                        <a:rPr lang="en-IE" sz="4400" b="1" kern="1200" dirty="0">
                          <a:solidFill>
                            <a:schemeClr val="dk1"/>
                          </a:solidFill>
                          <a:effectLst/>
                          <a:latin typeface="+mn-lt"/>
                          <a:ea typeface="+mn-ea"/>
                          <a:cs typeface="+mn-cs"/>
                        </a:rPr>
                        <a:t>Leading teaching and learning</a:t>
                      </a:r>
                      <a:endParaRPr lang="en-IE" sz="4400" b="1" dirty="0"/>
                    </a:p>
                  </a:txBody>
                  <a:tcPr/>
                </a:tc>
                <a:tc>
                  <a:txBody>
                    <a:bodyPr/>
                    <a:lstStyle/>
                    <a:p>
                      <a:r>
                        <a:rPr lang="en-GB" sz="1800" kern="1200" dirty="0">
                          <a:solidFill>
                            <a:schemeClr val="dk1"/>
                          </a:solidFill>
                          <a:effectLst/>
                          <a:latin typeface="+mn-lt"/>
                          <a:ea typeface="+mn-ea"/>
                          <a:cs typeface="+mn-cs"/>
                        </a:rPr>
                        <a:t>Resources provided to support students with special educational needs should be used to facilitate </a:t>
                      </a:r>
                      <a:r>
                        <a:rPr lang="en-IE" sz="1800" kern="1200" dirty="0">
                          <a:solidFill>
                            <a:schemeClr val="dk1"/>
                          </a:solidFill>
                          <a:effectLst/>
                          <a:latin typeface="+mn-lt"/>
                          <a:ea typeface="+mn-ea"/>
                          <a:cs typeface="+mn-cs"/>
                        </a:rPr>
                        <a:t>the development of truly inclusive schools.</a:t>
                      </a:r>
                      <a:endParaRPr lang="en-IE" dirty="0"/>
                    </a:p>
                  </a:txBody>
                  <a:tcPr/>
                </a:tc>
                <a:extLst>
                  <a:ext uri="{0D108BD9-81ED-4DB2-BD59-A6C34878D82A}">
                    <a16:rowId xmlns:a16="http://schemas.microsoft.com/office/drawing/2014/main" val="10001"/>
                  </a:ext>
                </a:extLst>
              </a:tr>
              <a:tr h="1942256">
                <a:tc vMerge="1">
                  <a:txBody>
                    <a:bodyPr/>
                    <a:lstStyle/>
                    <a:p>
                      <a:endParaRPr lang="en-IE" dirty="0"/>
                    </a:p>
                  </a:txBody>
                  <a:tcPr/>
                </a:tc>
                <a:tc>
                  <a:txBody>
                    <a:bodyPr/>
                    <a:lstStyle/>
                    <a:p>
                      <a:r>
                        <a:rPr lang="en-IE" sz="1800" kern="1200" dirty="0">
                          <a:solidFill>
                            <a:schemeClr val="dk1"/>
                          </a:solidFill>
                          <a:effectLst/>
                          <a:latin typeface="+mn-lt"/>
                          <a:ea typeface="+mn-ea"/>
                          <a:cs typeface="+mn-cs"/>
                        </a:rPr>
                        <a:t>Supports provided to students with special educational needs should be based on identified needs and be </a:t>
                      </a:r>
                      <a:r>
                        <a:rPr lang="en-GB" sz="1800" kern="1200" dirty="0">
                          <a:solidFill>
                            <a:schemeClr val="dk1"/>
                          </a:solidFill>
                          <a:effectLst/>
                          <a:latin typeface="+mn-lt"/>
                          <a:ea typeface="+mn-ea"/>
                          <a:cs typeface="+mn-cs"/>
                        </a:rPr>
                        <a:t>informed by regular reviews of progress (in consultation with parents and students) as outlined in the Continuum of Support Guidelines.</a:t>
                      </a:r>
                      <a:endParaRPr lang="en-IE" dirty="0"/>
                    </a:p>
                  </a:txBody>
                  <a:tcPr/>
                </a:tc>
                <a:extLst>
                  <a:ext uri="{0D108BD9-81ED-4DB2-BD59-A6C34878D82A}">
                    <a16:rowId xmlns:a16="http://schemas.microsoft.com/office/drawing/2014/main" val="10002"/>
                  </a:ext>
                </a:extLst>
              </a:tr>
              <a:tr h="1412550">
                <a:tc vMerge="1">
                  <a:txBody>
                    <a:bodyPr/>
                    <a:lstStyle/>
                    <a:p>
                      <a:endParaRPr lang="en-IE" dirty="0"/>
                    </a:p>
                  </a:txBody>
                  <a:tcPr/>
                </a:tc>
                <a:tc>
                  <a:txBody>
                    <a:bodyPr/>
                    <a:lstStyle/>
                    <a:p>
                      <a:r>
                        <a:rPr lang="en-IE" sz="1800" kern="1200" dirty="0">
                          <a:solidFill>
                            <a:schemeClr val="dk1"/>
                          </a:solidFill>
                          <a:effectLst/>
                          <a:latin typeface="+mn-lt"/>
                          <a:ea typeface="+mn-ea"/>
                          <a:cs typeface="+mn-cs"/>
                        </a:rPr>
                        <a:t>The subject teacher has primary responsibility for the progress and care of all students in the classroom, including students with special educational needs</a:t>
                      </a:r>
                      <a:endParaRPr lang="en-IE" dirty="0"/>
                    </a:p>
                  </a:txBody>
                  <a:tcPr/>
                </a:tc>
                <a:extLst>
                  <a:ext uri="{0D108BD9-81ED-4DB2-BD59-A6C34878D82A}">
                    <a16:rowId xmlns:a16="http://schemas.microsoft.com/office/drawing/2014/main" val="10003"/>
                  </a:ext>
                </a:extLst>
              </a:tr>
            </a:tbl>
          </a:graphicData>
        </a:graphic>
      </p:graphicFrame>
      <p:sp>
        <p:nvSpPr>
          <p:cNvPr id="5" name="AutoShape 65"/>
          <p:cNvSpPr>
            <a:spLocks/>
          </p:cNvSpPr>
          <p:nvPr/>
        </p:nvSpPr>
        <p:spPr bwMode="auto">
          <a:xfrm rot="10800000" flipH="1">
            <a:off x="5481701" y="2295144"/>
            <a:ext cx="160147" cy="4233672"/>
          </a:xfrm>
          <a:prstGeom prst="leftBrace">
            <a:avLst>
              <a:gd name="adj1" fmla="val 37963"/>
              <a:gd name="adj2" fmla="val 4268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Tree>
    <p:extLst>
      <p:ext uri="{BB962C8B-B14F-4D97-AF65-F5344CB8AC3E}">
        <p14:creationId xmlns:p14="http://schemas.microsoft.com/office/powerpoint/2010/main" val="220194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77489" cy="1400530"/>
          </a:xfrm>
        </p:spPr>
        <p:txBody>
          <a:bodyPr/>
          <a:lstStyle/>
          <a:p>
            <a:r>
              <a:rPr lang="en-IE" sz="4000" dirty="0"/>
              <a:t>Principles of resource allocation model aligned with Looking at Our 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5270098"/>
              </p:ext>
            </p:extLst>
          </p:nvPr>
        </p:nvGraphicFramePr>
        <p:xfrm>
          <a:off x="475488" y="1823720"/>
          <a:ext cx="11000232" cy="4878601"/>
        </p:xfrm>
        <a:graphic>
          <a:graphicData uri="http://schemas.openxmlformats.org/drawingml/2006/table">
            <a:tbl>
              <a:tblPr firstRow="1" bandRow="1">
                <a:tableStyleId>{5C22544A-7EE6-4342-B048-85BDC9FD1C3A}</a:tableStyleId>
              </a:tblPr>
              <a:tblGrid>
                <a:gridCol w="5500116">
                  <a:extLst>
                    <a:ext uri="{9D8B030D-6E8A-4147-A177-3AD203B41FA5}">
                      <a16:colId xmlns:a16="http://schemas.microsoft.com/office/drawing/2014/main" val="20000"/>
                    </a:ext>
                  </a:extLst>
                </a:gridCol>
                <a:gridCol w="5500116">
                  <a:extLst>
                    <a:ext uri="{9D8B030D-6E8A-4147-A177-3AD203B41FA5}">
                      <a16:colId xmlns:a16="http://schemas.microsoft.com/office/drawing/2014/main" val="20001"/>
                    </a:ext>
                  </a:extLst>
                </a:gridCol>
              </a:tblGrid>
              <a:tr h="351820">
                <a:tc>
                  <a:txBody>
                    <a:bodyPr/>
                    <a:lstStyle/>
                    <a:p>
                      <a:r>
                        <a:rPr lang="en-IE" dirty="0"/>
                        <a:t>Standard in Looking</a:t>
                      </a:r>
                      <a:r>
                        <a:rPr lang="en-IE" baseline="0" dirty="0"/>
                        <a:t> at Our School</a:t>
                      </a:r>
                      <a:endParaRPr lang="en-IE" dirty="0"/>
                    </a:p>
                  </a:txBody>
                  <a:tcPr/>
                </a:tc>
                <a:tc>
                  <a:txBody>
                    <a:bodyPr/>
                    <a:lstStyle/>
                    <a:p>
                      <a:r>
                        <a:rPr lang="en-IE" dirty="0"/>
                        <a:t>Principle</a:t>
                      </a:r>
                    </a:p>
                  </a:txBody>
                  <a:tcPr/>
                </a:tc>
                <a:extLst>
                  <a:ext uri="{0D108BD9-81ED-4DB2-BD59-A6C34878D82A}">
                    <a16:rowId xmlns:a16="http://schemas.microsoft.com/office/drawing/2014/main" val="10000"/>
                  </a:ext>
                </a:extLst>
              </a:tr>
              <a:tr h="1407279">
                <a:tc rowSpan="3">
                  <a:txBody>
                    <a:bodyPr/>
                    <a:lstStyle/>
                    <a:p>
                      <a:endParaRPr lang="en-IE" dirty="0"/>
                    </a:p>
                    <a:p>
                      <a:endParaRPr lang="en-IE" dirty="0"/>
                    </a:p>
                    <a:p>
                      <a:endParaRPr lang="en-IE" dirty="0"/>
                    </a:p>
                    <a:p>
                      <a:endParaRPr lang="en-IE" dirty="0"/>
                    </a:p>
                    <a:p>
                      <a:r>
                        <a:rPr lang="en-IE" sz="4400" b="1" kern="1200" dirty="0">
                          <a:solidFill>
                            <a:schemeClr val="dk1"/>
                          </a:solidFill>
                          <a:effectLst/>
                          <a:latin typeface="+mn-lt"/>
                          <a:ea typeface="+mn-ea"/>
                          <a:cs typeface="+mn-cs"/>
                        </a:rPr>
                        <a:t>Managing</a:t>
                      </a:r>
                      <a:r>
                        <a:rPr lang="en-IE" sz="4400" b="1" kern="1200" baseline="0" dirty="0">
                          <a:solidFill>
                            <a:schemeClr val="dk1"/>
                          </a:solidFill>
                          <a:effectLst/>
                          <a:latin typeface="+mn-lt"/>
                          <a:ea typeface="+mn-ea"/>
                          <a:cs typeface="+mn-cs"/>
                        </a:rPr>
                        <a:t> the organisation</a:t>
                      </a:r>
                      <a:endParaRPr lang="en-IE" sz="4400" b="1" dirty="0"/>
                    </a:p>
                  </a:txBody>
                  <a:tcPr/>
                </a:tc>
                <a:tc>
                  <a:txBody>
                    <a:bodyPr/>
                    <a:lstStyle/>
                    <a:p>
                      <a:r>
                        <a:rPr lang="en-IE" sz="1800" kern="1200" dirty="0">
                          <a:solidFill>
                            <a:schemeClr val="dk1"/>
                          </a:solidFill>
                          <a:effectLst/>
                          <a:latin typeface="+mn-lt"/>
                          <a:ea typeface="+mn-ea"/>
                          <a:cs typeface="+mn-cs"/>
                        </a:rPr>
                        <a:t>Special education teaching supports provided to schools should be used solely for the support of students with identified special educational needs, including those students for whom English is an Additional Language (EAL). </a:t>
                      </a:r>
                      <a:endParaRPr lang="en-IE" dirty="0"/>
                    </a:p>
                  </a:txBody>
                  <a:tcPr/>
                </a:tc>
                <a:extLst>
                  <a:ext uri="{0D108BD9-81ED-4DB2-BD59-A6C34878D82A}">
                    <a16:rowId xmlns:a16="http://schemas.microsoft.com/office/drawing/2014/main" val="10001"/>
                  </a:ext>
                </a:extLst>
              </a:tr>
              <a:tr h="1765674">
                <a:tc vMerge="1">
                  <a:txBody>
                    <a:bodyPr/>
                    <a:lstStyle/>
                    <a:p>
                      <a:endParaRPr lang="en-IE" dirty="0"/>
                    </a:p>
                  </a:txBody>
                  <a:tcPr/>
                </a:tc>
                <a:tc>
                  <a:txBody>
                    <a:bodyPr/>
                    <a:lstStyle/>
                    <a:p>
                      <a:r>
                        <a:rPr lang="en-IE" sz="1800" kern="1200" dirty="0">
                          <a:solidFill>
                            <a:schemeClr val="dk1"/>
                          </a:solidFill>
                          <a:effectLst/>
                          <a:latin typeface="+mn-lt"/>
                          <a:ea typeface="+mn-ea"/>
                          <a:cs typeface="+mn-cs"/>
                        </a:rPr>
                        <a:t>Students with the greatest levels of need should have access to the greatest level of support, and whenever possible, these students </a:t>
                      </a:r>
                      <a:r>
                        <a:rPr lang="en-GB" sz="1800" kern="1200" dirty="0">
                          <a:solidFill>
                            <a:schemeClr val="dk1"/>
                          </a:solidFill>
                          <a:effectLst/>
                          <a:latin typeface="+mn-lt"/>
                          <a:ea typeface="+mn-ea"/>
                          <a:cs typeface="+mn-cs"/>
                        </a:rPr>
                        <a:t>should be supported by teachers with relevant expertise who can provide continuity of support.</a:t>
                      </a:r>
                      <a:endParaRPr lang="en-IE" dirty="0"/>
                    </a:p>
                  </a:txBody>
                  <a:tcPr/>
                </a:tc>
                <a:extLst>
                  <a:ext uri="{0D108BD9-81ED-4DB2-BD59-A6C34878D82A}">
                    <a16:rowId xmlns:a16="http://schemas.microsoft.com/office/drawing/2014/main" val="10002"/>
                  </a:ext>
                </a:extLst>
              </a:tr>
              <a:tr h="1284127">
                <a:tc vMerge="1">
                  <a:txBody>
                    <a:bodyPr/>
                    <a:lstStyle/>
                    <a:p>
                      <a:endParaRPr lang="en-IE" dirty="0"/>
                    </a:p>
                  </a:txBody>
                  <a:tcPr/>
                </a:tc>
                <a:tc>
                  <a:txBody>
                    <a:bodyPr/>
                    <a:lstStyle/>
                    <a:p>
                      <a:r>
                        <a:rPr lang="en-IE" sz="1800" kern="1200" dirty="0">
                          <a:solidFill>
                            <a:schemeClr val="dk1"/>
                          </a:solidFill>
                          <a:effectLst/>
                          <a:latin typeface="+mn-lt"/>
                          <a:ea typeface="+mn-ea"/>
                          <a:cs typeface="+mn-cs"/>
                        </a:rPr>
                        <a:t>Schools should establish and maintain a core team of teachers to meet the needs of students with special educational needs.</a:t>
                      </a:r>
                      <a:endParaRPr lang="en-IE" dirty="0"/>
                    </a:p>
                  </a:txBody>
                  <a:tcPr/>
                </a:tc>
                <a:extLst>
                  <a:ext uri="{0D108BD9-81ED-4DB2-BD59-A6C34878D82A}">
                    <a16:rowId xmlns:a16="http://schemas.microsoft.com/office/drawing/2014/main" val="10003"/>
                  </a:ext>
                </a:extLst>
              </a:tr>
            </a:tbl>
          </a:graphicData>
        </a:graphic>
      </p:graphicFrame>
      <p:sp>
        <p:nvSpPr>
          <p:cNvPr id="5" name="AutoShape 65"/>
          <p:cNvSpPr>
            <a:spLocks/>
          </p:cNvSpPr>
          <p:nvPr/>
        </p:nvSpPr>
        <p:spPr bwMode="auto">
          <a:xfrm rot="10800000" flipH="1">
            <a:off x="5481701" y="2295144"/>
            <a:ext cx="160147" cy="4233672"/>
          </a:xfrm>
          <a:prstGeom prst="leftBrace">
            <a:avLst>
              <a:gd name="adj1" fmla="val 37963"/>
              <a:gd name="adj2" fmla="val 4268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Tree>
    <p:extLst>
      <p:ext uri="{BB962C8B-B14F-4D97-AF65-F5344CB8AC3E}">
        <p14:creationId xmlns:p14="http://schemas.microsoft.com/office/powerpoint/2010/main" val="277777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Use of allocation process also considered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4477718"/>
              </p:ext>
            </p:extLst>
          </p:nvPr>
        </p:nvGraphicFramePr>
        <p:xfrm>
          <a:off x="474133" y="1853248"/>
          <a:ext cx="10676467" cy="472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51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Features of the new model</a:t>
            </a:r>
          </a:p>
        </p:txBody>
      </p:sp>
      <p:sp>
        <p:nvSpPr>
          <p:cNvPr id="3" name="Content Placeholder 2"/>
          <p:cNvSpPr>
            <a:spLocks noGrp="1"/>
          </p:cNvSpPr>
          <p:nvPr>
            <p:ph idx="1"/>
          </p:nvPr>
        </p:nvSpPr>
        <p:spPr/>
        <p:txBody>
          <a:bodyPr>
            <a:normAutofit/>
          </a:bodyPr>
          <a:lstStyle/>
          <a:p>
            <a:r>
              <a:rPr lang="en-IE" sz="2800" dirty="0"/>
              <a:t>Schools will receive ten school days’ notice</a:t>
            </a:r>
          </a:p>
          <a:p>
            <a:r>
              <a:rPr lang="en-IE" sz="2800" dirty="0"/>
              <a:t>The evaluation will involve up to three days in a school</a:t>
            </a:r>
          </a:p>
          <a:p>
            <a:r>
              <a:rPr lang="en-IE" sz="2800" dirty="0"/>
              <a:t>It will be generally conducted by one inspector</a:t>
            </a:r>
          </a:p>
          <a:p>
            <a:r>
              <a:rPr lang="en-IE" sz="2800" dirty="0"/>
              <a:t>Will result in a published report</a:t>
            </a:r>
          </a:p>
          <a:p>
            <a:r>
              <a:rPr lang="en-IE" sz="2800" dirty="0"/>
              <a:t>May result in a follow-through inspection</a:t>
            </a:r>
          </a:p>
        </p:txBody>
      </p:sp>
    </p:spTree>
    <p:extLst>
      <p:ext uri="{BB962C8B-B14F-4D97-AF65-F5344CB8AC3E}">
        <p14:creationId xmlns:p14="http://schemas.microsoft.com/office/powerpoint/2010/main" val="24529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Evaluation activity</a:t>
            </a:r>
          </a:p>
        </p:txBody>
      </p:sp>
      <p:sp>
        <p:nvSpPr>
          <p:cNvPr id="3" name="Content Placeholder 2"/>
          <p:cNvSpPr>
            <a:spLocks noGrp="1"/>
          </p:cNvSpPr>
          <p:nvPr>
            <p:ph idx="1"/>
          </p:nvPr>
        </p:nvSpPr>
        <p:spPr>
          <a:xfrm>
            <a:off x="1103312" y="1536192"/>
            <a:ext cx="8946541" cy="4712207"/>
          </a:xfrm>
        </p:spPr>
        <p:txBody>
          <a:bodyPr>
            <a:normAutofit lnSpcReduction="10000"/>
          </a:bodyPr>
          <a:lstStyle/>
          <a:p>
            <a:r>
              <a:rPr lang="en-IE" dirty="0"/>
              <a:t>Pre-evaluation on-line parent questionnaire</a:t>
            </a:r>
          </a:p>
          <a:p>
            <a:r>
              <a:rPr lang="en-IE" dirty="0"/>
              <a:t>Evaluation of teaching and learning in mainstream and support settings</a:t>
            </a:r>
          </a:p>
          <a:p>
            <a:r>
              <a:rPr lang="en-IE" dirty="0"/>
              <a:t>Interaction with students and review of their work</a:t>
            </a:r>
          </a:p>
          <a:p>
            <a:r>
              <a:rPr lang="en-IE" dirty="0"/>
              <a:t>Meeting with special education team</a:t>
            </a:r>
          </a:p>
          <a:p>
            <a:r>
              <a:rPr lang="en-IE" dirty="0"/>
              <a:t>Student focus group meeting</a:t>
            </a:r>
          </a:p>
          <a:p>
            <a:r>
              <a:rPr lang="en-IE" dirty="0"/>
              <a:t>Parent focus group meeting</a:t>
            </a:r>
          </a:p>
          <a:p>
            <a:r>
              <a:rPr lang="en-IE" dirty="0"/>
              <a:t>Review of assessment data </a:t>
            </a:r>
          </a:p>
          <a:p>
            <a:r>
              <a:rPr lang="en-IE" dirty="0"/>
              <a:t>Review of planning documents relevant to special educational needs</a:t>
            </a:r>
          </a:p>
          <a:p>
            <a:r>
              <a:rPr lang="en-IE" dirty="0"/>
              <a:t>Feedback to individual teachers and to principal and special education teachers</a:t>
            </a:r>
          </a:p>
        </p:txBody>
      </p:sp>
    </p:spTree>
    <p:extLst>
      <p:ext uri="{BB962C8B-B14F-4D97-AF65-F5344CB8AC3E}">
        <p14:creationId xmlns:p14="http://schemas.microsoft.com/office/powerpoint/2010/main" val="41584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Education_Dept_PPT-Template [Read-Only]" id="{6B499055-A1DE-4334-A3A2-D2CC3C0ECD1A}" vid="{AFE7BA61-A90F-4898-BC2F-26E15956FA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271</TotalTime>
  <Words>816</Words>
  <Application>Microsoft Office PowerPoint</Application>
  <PresentationFormat>Widescreen</PresentationFormat>
  <Paragraphs>104</Paragraphs>
  <Slides>11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.AppleSystemUIFont</vt:lpstr>
      <vt:lpstr>Arial</vt:lpstr>
      <vt:lpstr>Calibri</vt:lpstr>
      <vt:lpstr>Calibri Light</vt:lpstr>
      <vt:lpstr>Century Gothic</vt:lpstr>
      <vt:lpstr>Georgia</vt:lpstr>
      <vt:lpstr>Open Sans</vt:lpstr>
      <vt:lpstr>Open Sans Light</vt:lpstr>
      <vt:lpstr>Wingdings 3</vt:lpstr>
      <vt:lpstr>Ion</vt:lpstr>
      <vt:lpstr>Standard</vt:lpstr>
      <vt:lpstr>Evaluating Provision for Students with Additional and Special Educational Needs in Post-Primary Schools</vt:lpstr>
      <vt:lpstr>Context </vt:lpstr>
      <vt:lpstr>Focus of the SEN – PP model </vt:lpstr>
      <vt:lpstr>Criteria based on Looking at Our School </vt:lpstr>
      <vt:lpstr>Principles of resource allocation model aligned with Looking at Our School</vt:lpstr>
      <vt:lpstr>Principles of resource allocation model aligned with Looking at Our School</vt:lpstr>
      <vt:lpstr>Use of allocation process also considered </vt:lpstr>
      <vt:lpstr>Features of the new model</vt:lpstr>
      <vt:lpstr>Evaluation activity</vt:lpstr>
      <vt:lpstr>Timeframe </vt:lpstr>
      <vt:lpstr>PowerPoint Presentation</vt:lpstr>
    </vt:vector>
  </TitlesOfParts>
  <Company>Department of Education and Skills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MacGiollaPhadraig, Brian</dc:creator>
  <cp:lastModifiedBy>cgriffin</cp:lastModifiedBy>
  <cp:revision>25</cp:revision>
  <dcterms:created xsi:type="dcterms:W3CDTF">2018-05-29T11:11:54Z</dcterms:created>
  <dcterms:modified xsi:type="dcterms:W3CDTF">2018-10-19T08:19:08Z</dcterms:modified>
</cp:coreProperties>
</file>