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89" r:id="rId2"/>
    <p:sldId id="263" r:id="rId3"/>
    <p:sldId id="299" r:id="rId4"/>
    <p:sldId id="310" r:id="rId5"/>
    <p:sldId id="302" r:id="rId6"/>
    <p:sldId id="306" r:id="rId7"/>
    <p:sldId id="303" r:id="rId8"/>
    <p:sldId id="311" r:id="rId9"/>
    <p:sldId id="293" r:id="rId10"/>
    <p:sldId id="305" r:id="rId11"/>
    <p:sldId id="297" r:id="rId12"/>
    <p:sldId id="30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h morrissey" initials="rm" lastIdx="0" clrIdx="0">
    <p:extLst>
      <p:ext uri="{19B8F6BF-5375-455C-9EA6-DF929625EA0E}">
        <p15:presenceInfo xmlns:p15="http://schemas.microsoft.com/office/powerpoint/2012/main" userId="3bcf43b2a0aa34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p:cViewPr varScale="1">
        <p:scale>
          <a:sx n="103" d="100"/>
          <a:sy n="103" d="100"/>
        </p:scale>
        <p:origin x="648" y="10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88" d="100"/>
          <a:sy n="88" d="100"/>
        </p:scale>
        <p:origin x="-385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66C5C8-3B36-48E0-B61E-F4AFECF3C42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BFAD570-4175-4E33-8866-AF223C9AFBCC}">
      <dgm:prSet phldrT="[Text]"/>
      <dgm:spPr/>
      <dgm:t>
        <a:bodyPr/>
        <a:lstStyle/>
        <a:p>
          <a:r>
            <a:rPr lang="en-GB" dirty="0" smtClean="0">
              <a:solidFill>
                <a:schemeClr val="bg1"/>
              </a:solidFill>
            </a:rPr>
            <a:t>Interpretive</a:t>
          </a:r>
        </a:p>
        <a:p>
          <a:r>
            <a:rPr lang="en-GB" dirty="0" smtClean="0">
              <a:solidFill>
                <a:schemeClr val="bg1"/>
              </a:solidFill>
            </a:rPr>
            <a:t>Repertoires</a:t>
          </a:r>
          <a:endParaRPr lang="en-GB" dirty="0">
            <a:solidFill>
              <a:schemeClr val="bg1"/>
            </a:solidFill>
          </a:endParaRPr>
        </a:p>
      </dgm:t>
    </dgm:pt>
    <dgm:pt modelId="{998EC9E0-76FB-4C8F-9FC1-9779570C1DC6}" type="parTrans" cxnId="{3377E150-8452-40FA-9AE2-1C589911B775}">
      <dgm:prSet/>
      <dgm:spPr/>
      <dgm:t>
        <a:bodyPr/>
        <a:lstStyle/>
        <a:p>
          <a:endParaRPr lang="en-GB"/>
        </a:p>
      </dgm:t>
    </dgm:pt>
    <dgm:pt modelId="{CEF51DF0-3A86-4827-9443-9C0EDB0B6B44}" type="sibTrans" cxnId="{3377E150-8452-40FA-9AE2-1C589911B775}">
      <dgm:prSet/>
      <dgm:spPr/>
      <dgm:t>
        <a:bodyPr/>
        <a:lstStyle/>
        <a:p>
          <a:endParaRPr lang="en-GB"/>
        </a:p>
      </dgm:t>
    </dgm:pt>
    <dgm:pt modelId="{E925BF5E-887D-444F-9D57-565ED47D2F5D}">
      <dgm:prSet phldrT="[Text]"/>
      <dgm:spPr/>
      <dgm:t>
        <a:bodyPr/>
        <a:lstStyle/>
        <a:p>
          <a:r>
            <a:rPr lang="en-GB" dirty="0" smtClean="0">
              <a:solidFill>
                <a:schemeClr val="bg1"/>
              </a:solidFill>
            </a:rPr>
            <a:t>Social Positioning</a:t>
          </a:r>
          <a:endParaRPr lang="en-GB" dirty="0">
            <a:solidFill>
              <a:schemeClr val="bg1"/>
            </a:solidFill>
          </a:endParaRPr>
        </a:p>
      </dgm:t>
    </dgm:pt>
    <dgm:pt modelId="{C2A0F807-217E-4F73-99F7-55C371A898D0}" type="parTrans" cxnId="{EF1682B3-AD68-48AF-9F60-F31EF10F33FA}">
      <dgm:prSet/>
      <dgm:spPr/>
      <dgm:t>
        <a:bodyPr/>
        <a:lstStyle/>
        <a:p>
          <a:endParaRPr lang="en-GB"/>
        </a:p>
      </dgm:t>
    </dgm:pt>
    <dgm:pt modelId="{D9341F0A-2C1F-49E4-A098-AEF397F51D74}" type="sibTrans" cxnId="{EF1682B3-AD68-48AF-9F60-F31EF10F33FA}">
      <dgm:prSet/>
      <dgm:spPr/>
      <dgm:t>
        <a:bodyPr/>
        <a:lstStyle/>
        <a:p>
          <a:endParaRPr lang="en-GB"/>
        </a:p>
      </dgm:t>
    </dgm:pt>
    <dgm:pt modelId="{466F08CD-5BE2-4F89-ACB4-123CD4E82A96}">
      <dgm:prSet phldrT="[Text]"/>
      <dgm:spPr/>
      <dgm:t>
        <a:bodyPr/>
        <a:lstStyle/>
        <a:p>
          <a:r>
            <a:rPr lang="en-GB" dirty="0" smtClean="0">
              <a:solidFill>
                <a:schemeClr val="bg1"/>
              </a:solidFill>
            </a:rPr>
            <a:t>Ideological Dilemmas</a:t>
          </a:r>
          <a:endParaRPr lang="en-GB" dirty="0">
            <a:solidFill>
              <a:schemeClr val="bg1"/>
            </a:solidFill>
          </a:endParaRPr>
        </a:p>
      </dgm:t>
    </dgm:pt>
    <dgm:pt modelId="{20DA0A73-8973-4845-948D-8B9FBE178B75}" type="parTrans" cxnId="{AB5BA1EB-A105-4034-A7DE-A06B385B5535}">
      <dgm:prSet/>
      <dgm:spPr/>
      <dgm:t>
        <a:bodyPr/>
        <a:lstStyle/>
        <a:p>
          <a:endParaRPr lang="en-GB"/>
        </a:p>
      </dgm:t>
    </dgm:pt>
    <dgm:pt modelId="{FCAC823F-DD22-4FDE-BBEA-DF6041BD4544}" type="sibTrans" cxnId="{AB5BA1EB-A105-4034-A7DE-A06B385B5535}">
      <dgm:prSet/>
      <dgm:spPr/>
      <dgm:t>
        <a:bodyPr/>
        <a:lstStyle/>
        <a:p>
          <a:endParaRPr lang="en-GB"/>
        </a:p>
      </dgm:t>
    </dgm:pt>
    <dgm:pt modelId="{0B7AFF83-FF99-49E4-A81D-F61C5EED0B2A}">
      <dgm:prSet custT="1"/>
      <dgm:spPr/>
      <dgm:t>
        <a:bodyPr/>
        <a:lstStyle/>
        <a:p>
          <a:r>
            <a:rPr lang="en-IE" sz="1600" dirty="0" smtClean="0"/>
            <a:t>When we use language we position ourselves in certain a way to the knowledge.  We can empower or disempower ourselves through the discourse as identities are fluid and interchangeable. Some identities are formed through pre-existing discourses but can change in accordance to the cultural context.    </a:t>
          </a:r>
          <a:endParaRPr lang="en-IE" sz="1600" dirty="0"/>
        </a:p>
      </dgm:t>
    </dgm:pt>
    <dgm:pt modelId="{08C0BCD8-E8DB-4AE2-B828-5558E365F89D}" type="parTrans" cxnId="{242CB8C1-95EB-4B9A-A428-80E3B0353E8B}">
      <dgm:prSet/>
      <dgm:spPr/>
      <dgm:t>
        <a:bodyPr/>
        <a:lstStyle/>
        <a:p>
          <a:endParaRPr lang="en-GB"/>
        </a:p>
      </dgm:t>
    </dgm:pt>
    <dgm:pt modelId="{730B52BA-2093-40F3-AF64-F7BDE8F023A7}" type="sibTrans" cxnId="{242CB8C1-95EB-4B9A-A428-80E3B0353E8B}">
      <dgm:prSet/>
      <dgm:spPr/>
      <dgm:t>
        <a:bodyPr/>
        <a:lstStyle/>
        <a:p>
          <a:endParaRPr lang="en-GB"/>
        </a:p>
      </dgm:t>
    </dgm:pt>
    <dgm:pt modelId="{D3A25058-E4E8-44D3-9C9A-DD5D97A540C0}">
      <dgm:prSet custT="1"/>
      <dgm:spPr/>
      <dgm:t>
        <a:bodyPr/>
        <a:lstStyle/>
        <a:p>
          <a:r>
            <a:rPr lang="en-IE" sz="1600" dirty="0" smtClean="0"/>
            <a:t>Discourse can be problematic insofar as knowledge can be of a contradictory nature. According to Billig (1988), ‘lived ideologies’ are expressed through beliefs and value systems.  Edley,(2001) sees ideologies as the ‘winning arguments’ people submit and their flexible, rhetorical nature is evident in the accounts given.  </a:t>
          </a:r>
          <a:endParaRPr lang="en-IE" sz="1600" dirty="0"/>
        </a:p>
      </dgm:t>
    </dgm:pt>
    <dgm:pt modelId="{90B590E6-7EEE-4FED-904A-F424AFACF483}" type="parTrans" cxnId="{29C5A16D-9A2B-4F9A-AC4F-C340F3AA9FE2}">
      <dgm:prSet/>
      <dgm:spPr/>
      <dgm:t>
        <a:bodyPr/>
        <a:lstStyle/>
        <a:p>
          <a:endParaRPr lang="en-GB"/>
        </a:p>
      </dgm:t>
    </dgm:pt>
    <dgm:pt modelId="{0CE27BDE-3E00-4B12-A280-E916B065B02B}" type="sibTrans" cxnId="{29C5A16D-9A2B-4F9A-AC4F-C340F3AA9FE2}">
      <dgm:prSet/>
      <dgm:spPr/>
      <dgm:t>
        <a:bodyPr/>
        <a:lstStyle/>
        <a:p>
          <a:endParaRPr lang="en-GB"/>
        </a:p>
      </dgm:t>
    </dgm:pt>
    <dgm:pt modelId="{7B50E936-C0A1-468A-95A1-F683CD2036B4}">
      <dgm:prSet custT="1"/>
      <dgm:spPr/>
      <dgm:t>
        <a:bodyPr/>
        <a:lstStyle/>
        <a:p>
          <a:r>
            <a:rPr lang="en-IE" sz="1400" dirty="0" smtClean="0"/>
            <a:t>A concept developed to aid the discourse analysis of talk and texts.  They are recognisable routines of connected arguments, explanations and descriptions borne from  familiar anecdotes, metaphors, jargon, metaphors or clichés. Interpretive repertoires are the building blocks through which people develop accounts and versions of significant events in social interaction and through which they perform identities and social life</a:t>
          </a:r>
          <a:endParaRPr lang="en-IE" sz="1400" dirty="0"/>
        </a:p>
      </dgm:t>
    </dgm:pt>
    <dgm:pt modelId="{887E6F1E-6814-44BA-B937-EA6B78E639C3}" type="parTrans" cxnId="{DFE77B83-8F4E-4E02-9ECD-CD1A6CC47371}">
      <dgm:prSet/>
      <dgm:spPr/>
      <dgm:t>
        <a:bodyPr/>
        <a:lstStyle/>
        <a:p>
          <a:endParaRPr lang="en-IE"/>
        </a:p>
      </dgm:t>
    </dgm:pt>
    <dgm:pt modelId="{39638465-5A4D-481C-AFBF-AE43213ED19C}" type="sibTrans" cxnId="{DFE77B83-8F4E-4E02-9ECD-CD1A6CC47371}">
      <dgm:prSet/>
      <dgm:spPr/>
      <dgm:t>
        <a:bodyPr/>
        <a:lstStyle/>
        <a:p>
          <a:endParaRPr lang="en-IE"/>
        </a:p>
      </dgm:t>
    </dgm:pt>
    <dgm:pt modelId="{AD97099E-0EF9-4AD5-8FAB-AC967A5C365F}" type="pres">
      <dgm:prSet presAssocID="{5166C5C8-3B36-48E0-B61E-F4AFECF3C426}" presName="linearFlow" presStyleCnt="0">
        <dgm:presLayoutVars>
          <dgm:dir/>
          <dgm:animLvl val="lvl"/>
          <dgm:resizeHandles val="exact"/>
        </dgm:presLayoutVars>
      </dgm:prSet>
      <dgm:spPr/>
      <dgm:t>
        <a:bodyPr/>
        <a:lstStyle/>
        <a:p>
          <a:endParaRPr lang="en-GB"/>
        </a:p>
      </dgm:t>
    </dgm:pt>
    <dgm:pt modelId="{586A5D0B-1EAF-4B57-BAD7-2CA864F57216}" type="pres">
      <dgm:prSet presAssocID="{BBFAD570-4175-4E33-8866-AF223C9AFBCC}" presName="composite" presStyleCnt="0"/>
      <dgm:spPr/>
    </dgm:pt>
    <dgm:pt modelId="{28F3BB62-DDAA-4491-8B84-69564D0E0348}" type="pres">
      <dgm:prSet presAssocID="{BBFAD570-4175-4E33-8866-AF223C9AFBCC}" presName="parentText" presStyleLbl="alignNode1" presStyleIdx="0" presStyleCnt="3" custLinFactNeighborX="0" custLinFactNeighborY="3751">
        <dgm:presLayoutVars>
          <dgm:chMax val="1"/>
          <dgm:bulletEnabled val="1"/>
        </dgm:presLayoutVars>
      </dgm:prSet>
      <dgm:spPr/>
      <dgm:t>
        <a:bodyPr/>
        <a:lstStyle/>
        <a:p>
          <a:endParaRPr lang="en-GB"/>
        </a:p>
      </dgm:t>
    </dgm:pt>
    <dgm:pt modelId="{137A2155-F3E0-4A76-859C-3C5D4E88DC28}" type="pres">
      <dgm:prSet presAssocID="{BBFAD570-4175-4E33-8866-AF223C9AFBCC}" presName="descendantText" presStyleLbl="alignAcc1" presStyleIdx="0" presStyleCnt="3">
        <dgm:presLayoutVars>
          <dgm:bulletEnabled val="1"/>
        </dgm:presLayoutVars>
      </dgm:prSet>
      <dgm:spPr/>
      <dgm:t>
        <a:bodyPr/>
        <a:lstStyle/>
        <a:p>
          <a:endParaRPr lang="en-GB"/>
        </a:p>
      </dgm:t>
    </dgm:pt>
    <dgm:pt modelId="{03773DC3-C1E1-4FEC-A3CB-CC78546469AE}" type="pres">
      <dgm:prSet presAssocID="{CEF51DF0-3A86-4827-9443-9C0EDB0B6B44}" presName="sp" presStyleCnt="0"/>
      <dgm:spPr/>
    </dgm:pt>
    <dgm:pt modelId="{46339AF1-3A4E-43C0-9D63-661E38234A85}" type="pres">
      <dgm:prSet presAssocID="{E925BF5E-887D-444F-9D57-565ED47D2F5D}" presName="composite" presStyleCnt="0"/>
      <dgm:spPr/>
    </dgm:pt>
    <dgm:pt modelId="{C758E806-99CD-4EAA-A628-CF138C826BF3}" type="pres">
      <dgm:prSet presAssocID="{E925BF5E-887D-444F-9D57-565ED47D2F5D}" presName="parentText" presStyleLbl="alignNode1" presStyleIdx="1" presStyleCnt="3">
        <dgm:presLayoutVars>
          <dgm:chMax val="1"/>
          <dgm:bulletEnabled val="1"/>
        </dgm:presLayoutVars>
      </dgm:prSet>
      <dgm:spPr/>
      <dgm:t>
        <a:bodyPr/>
        <a:lstStyle/>
        <a:p>
          <a:endParaRPr lang="en-GB"/>
        </a:p>
      </dgm:t>
    </dgm:pt>
    <dgm:pt modelId="{0A16BE72-4F73-4C98-AD5F-BE19061D0F27}" type="pres">
      <dgm:prSet presAssocID="{E925BF5E-887D-444F-9D57-565ED47D2F5D}" presName="descendantText" presStyleLbl="alignAcc1" presStyleIdx="1" presStyleCnt="3">
        <dgm:presLayoutVars>
          <dgm:bulletEnabled val="1"/>
        </dgm:presLayoutVars>
      </dgm:prSet>
      <dgm:spPr/>
      <dgm:t>
        <a:bodyPr/>
        <a:lstStyle/>
        <a:p>
          <a:endParaRPr lang="en-GB"/>
        </a:p>
      </dgm:t>
    </dgm:pt>
    <dgm:pt modelId="{4A7EAFB9-3F99-420C-B5FB-AA7102D86495}" type="pres">
      <dgm:prSet presAssocID="{D9341F0A-2C1F-49E4-A098-AEF397F51D74}" presName="sp" presStyleCnt="0"/>
      <dgm:spPr/>
    </dgm:pt>
    <dgm:pt modelId="{9316902B-3D47-4675-ABEE-7CE5F1DFB54A}" type="pres">
      <dgm:prSet presAssocID="{466F08CD-5BE2-4F89-ACB4-123CD4E82A96}" presName="composite" presStyleCnt="0"/>
      <dgm:spPr/>
    </dgm:pt>
    <dgm:pt modelId="{1E2DC07C-311B-40C4-B108-CC53F57DD4D3}" type="pres">
      <dgm:prSet presAssocID="{466F08CD-5BE2-4F89-ACB4-123CD4E82A96}" presName="parentText" presStyleLbl="alignNode1" presStyleIdx="2" presStyleCnt="3">
        <dgm:presLayoutVars>
          <dgm:chMax val="1"/>
          <dgm:bulletEnabled val="1"/>
        </dgm:presLayoutVars>
      </dgm:prSet>
      <dgm:spPr/>
      <dgm:t>
        <a:bodyPr/>
        <a:lstStyle/>
        <a:p>
          <a:endParaRPr lang="en-GB"/>
        </a:p>
      </dgm:t>
    </dgm:pt>
    <dgm:pt modelId="{59639A31-CD1F-4A83-9887-72904C8D0052}" type="pres">
      <dgm:prSet presAssocID="{466F08CD-5BE2-4F89-ACB4-123CD4E82A96}" presName="descendantText" presStyleLbl="alignAcc1" presStyleIdx="2" presStyleCnt="3">
        <dgm:presLayoutVars>
          <dgm:bulletEnabled val="1"/>
        </dgm:presLayoutVars>
      </dgm:prSet>
      <dgm:spPr/>
      <dgm:t>
        <a:bodyPr/>
        <a:lstStyle/>
        <a:p>
          <a:endParaRPr lang="en-GB"/>
        </a:p>
      </dgm:t>
    </dgm:pt>
  </dgm:ptLst>
  <dgm:cxnLst>
    <dgm:cxn modelId="{A0DA280F-83A3-4AA3-A4E1-7AF693E6D626}" type="presOf" srcId="{7B50E936-C0A1-468A-95A1-F683CD2036B4}" destId="{137A2155-F3E0-4A76-859C-3C5D4E88DC28}" srcOrd="0" destOrd="0" presId="urn:microsoft.com/office/officeart/2005/8/layout/chevron2"/>
    <dgm:cxn modelId="{0FA47358-DE61-4DE6-81DE-7929041520B8}" type="presOf" srcId="{5166C5C8-3B36-48E0-B61E-F4AFECF3C426}" destId="{AD97099E-0EF9-4AD5-8FAB-AC967A5C365F}" srcOrd="0" destOrd="0" presId="urn:microsoft.com/office/officeart/2005/8/layout/chevron2"/>
    <dgm:cxn modelId="{47818167-E717-47A9-980D-E7B644629A0F}" type="presOf" srcId="{0B7AFF83-FF99-49E4-A81D-F61C5EED0B2A}" destId="{0A16BE72-4F73-4C98-AD5F-BE19061D0F27}" srcOrd="0" destOrd="0" presId="urn:microsoft.com/office/officeart/2005/8/layout/chevron2"/>
    <dgm:cxn modelId="{DFE77B83-8F4E-4E02-9ECD-CD1A6CC47371}" srcId="{BBFAD570-4175-4E33-8866-AF223C9AFBCC}" destId="{7B50E936-C0A1-468A-95A1-F683CD2036B4}" srcOrd="0" destOrd="0" parTransId="{887E6F1E-6814-44BA-B937-EA6B78E639C3}" sibTransId="{39638465-5A4D-481C-AFBF-AE43213ED19C}"/>
    <dgm:cxn modelId="{242CB8C1-95EB-4B9A-A428-80E3B0353E8B}" srcId="{E925BF5E-887D-444F-9D57-565ED47D2F5D}" destId="{0B7AFF83-FF99-49E4-A81D-F61C5EED0B2A}" srcOrd="0" destOrd="0" parTransId="{08C0BCD8-E8DB-4AE2-B828-5558E365F89D}" sibTransId="{730B52BA-2093-40F3-AF64-F7BDE8F023A7}"/>
    <dgm:cxn modelId="{985D606A-94A7-4F12-93E4-CE9B7FE47B69}" type="presOf" srcId="{BBFAD570-4175-4E33-8866-AF223C9AFBCC}" destId="{28F3BB62-DDAA-4491-8B84-69564D0E0348}" srcOrd="0" destOrd="0" presId="urn:microsoft.com/office/officeart/2005/8/layout/chevron2"/>
    <dgm:cxn modelId="{C1B8150C-68E6-4FB4-A366-A3FC36341D60}" type="presOf" srcId="{466F08CD-5BE2-4F89-ACB4-123CD4E82A96}" destId="{1E2DC07C-311B-40C4-B108-CC53F57DD4D3}" srcOrd="0" destOrd="0" presId="urn:microsoft.com/office/officeart/2005/8/layout/chevron2"/>
    <dgm:cxn modelId="{AB5BA1EB-A105-4034-A7DE-A06B385B5535}" srcId="{5166C5C8-3B36-48E0-B61E-F4AFECF3C426}" destId="{466F08CD-5BE2-4F89-ACB4-123CD4E82A96}" srcOrd="2" destOrd="0" parTransId="{20DA0A73-8973-4845-948D-8B9FBE178B75}" sibTransId="{FCAC823F-DD22-4FDE-BBEA-DF6041BD4544}"/>
    <dgm:cxn modelId="{EF1682B3-AD68-48AF-9F60-F31EF10F33FA}" srcId="{5166C5C8-3B36-48E0-B61E-F4AFECF3C426}" destId="{E925BF5E-887D-444F-9D57-565ED47D2F5D}" srcOrd="1" destOrd="0" parTransId="{C2A0F807-217E-4F73-99F7-55C371A898D0}" sibTransId="{D9341F0A-2C1F-49E4-A098-AEF397F51D74}"/>
    <dgm:cxn modelId="{3D3C986E-6F33-479F-874C-B8F5E106AFE5}" type="presOf" srcId="{D3A25058-E4E8-44D3-9C9A-DD5D97A540C0}" destId="{59639A31-CD1F-4A83-9887-72904C8D0052}" srcOrd="0" destOrd="0" presId="urn:microsoft.com/office/officeart/2005/8/layout/chevron2"/>
    <dgm:cxn modelId="{29C5A16D-9A2B-4F9A-AC4F-C340F3AA9FE2}" srcId="{466F08CD-5BE2-4F89-ACB4-123CD4E82A96}" destId="{D3A25058-E4E8-44D3-9C9A-DD5D97A540C0}" srcOrd="0" destOrd="0" parTransId="{90B590E6-7EEE-4FED-904A-F424AFACF483}" sibTransId="{0CE27BDE-3E00-4B12-A280-E916B065B02B}"/>
    <dgm:cxn modelId="{2609A16E-CC53-4CE6-AB81-AF121E666624}" type="presOf" srcId="{E925BF5E-887D-444F-9D57-565ED47D2F5D}" destId="{C758E806-99CD-4EAA-A628-CF138C826BF3}" srcOrd="0" destOrd="0" presId="urn:microsoft.com/office/officeart/2005/8/layout/chevron2"/>
    <dgm:cxn modelId="{3377E150-8452-40FA-9AE2-1C589911B775}" srcId="{5166C5C8-3B36-48E0-B61E-F4AFECF3C426}" destId="{BBFAD570-4175-4E33-8866-AF223C9AFBCC}" srcOrd="0" destOrd="0" parTransId="{998EC9E0-76FB-4C8F-9FC1-9779570C1DC6}" sibTransId="{CEF51DF0-3A86-4827-9443-9C0EDB0B6B44}"/>
    <dgm:cxn modelId="{D3DF96DB-7BDF-44D7-B952-4D4F8D5CE088}" type="presParOf" srcId="{AD97099E-0EF9-4AD5-8FAB-AC967A5C365F}" destId="{586A5D0B-1EAF-4B57-BAD7-2CA864F57216}" srcOrd="0" destOrd="0" presId="urn:microsoft.com/office/officeart/2005/8/layout/chevron2"/>
    <dgm:cxn modelId="{A511730D-DE79-490F-87F3-8CEA3EA74A0F}" type="presParOf" srcId="{586A5D0B-1EAF-4B57-BAD7-2CA864F57216}" destId="{28F3BB62-DDAA-4491-8B84-69564D0E0348}" srcOrd="0" destOrd="0" presId="urn:microsoft.com/office/officeart/2005/8/layout/chevron2"/>
    <dgm:cxn modelId="{435A8306-C201-4011-B85A-C2DF1958236B}" type="presParOf" srcId="{586A5D0B-1EAF-4B57-BAD7-2CA864F57216}" destId="{137A2155-F3E0-4A76-859C-3C5D4E88DC28}" srcOrd="1" destOrd="0" presId="urn:microsoft.com/office/officeart/2005/8/layout/chevron2"/>
    <dgm:cxn modelId="{9E4ED957-428B-4FF0-865E-7B73B12B0C08}" type="presParOf" srcId="{AD97099E-0EF9-4AD5-8FAB-AC967A5C365F}" destId="{03773DC3-C1E1-4FEC-A3CB-CC78546469AE}" srcOrd="1" destOrd="0" presId="urn:microsoft.com/office/officeart/2005/8/layout/chevron2"/>
    <dgm:cxn modelId="{EC709B8C-B665-4379-A827-AF9A659B5C37}" type="presParOf" srcId="{AD97099E-0EF9-4AD5-8FAB-AC967A5C365F}" destId="{46339AF1-3A4E-43C0-9D63-661E38234A85}" srcOrd="2" destOrd="0" presId="urn:microsoft.com/office/officeart/2005/8/layout/chevron2"/>
    <dgm:cxn modelId="{CE767AB2-333F-497F-B827-2FCFC9505BE2}" type="presParOf" srcId="{46339AF1-3A4E-43C0-9D63-661E38234A85}" destId="{C758E806-99CD-4EAA-A628-CF138C826BF3}" srcOrd="0" destOrd="0" presId="urn:microsoft.com/office/officeart/2005/8/layout/chevron2"/>
    <dgm:cxn modelId="{FE123920-B31D-4661-9827-EE1C0DD7828D}" type="presParOf" srcId="{46339AF1-3A4E-43C0-9D63-661E38234A85}" destId="{0A16BE72-4F73-4C98-AD5F-BE19061D0F27}" srcOrd="1" destOrd="0" presId="urn:microsoft.com/office/officeart/2005/8/layout/chevron2"/>
    <dgm:cxn modelId="{36561F09-8AC7-4E32-A7B3-A99DF5B2B9A6}" type="presParOf" srcId="{AD97099E-0EF9-4AD5-8FAB-AC967A5C365F}" destId="{4A7EAFB9-3F99-420C-B5FB-AA7102D86495}" srcOrd="3" destOrd="0" presId="urn:microsoft.com/office/officeart/2005/8/layout/chevron2"/>
    <dgm:cxn modelId="{D250FC06-1744-4981-826F-FBE2ECBBE240}" type="presParOf" srcId="{AD97099E-0EF9-4AD5-8FAB-AC967A5C365F}" destId="{9316902B-3D47-4675-ABEE-7CE5F1DFB54A}" srcOrd="4" destOrd="0" presId="urn:microsoft.com/office/officeart/2005/8/layout/chevron2"/>
    <dgm:cxn modelId="{223562C4-9FF6-4865-BC45-78F50B44168C}" type="presParOf" srcId="{9316902B-3D47-4675-ABEE-7CE5F1DFB54A}" destId="{1E2DC07C-311B-40C4-B108-CC53F57DD4D3}" srcOrd="0" destOrd="0" presId="urn:microsoft.com/office/officeart/2005/8/layout/chevron2"/>
    <dgm:cxn modelId="{CE3E6E7B-E348-4277-A84D-D24818C0DEAB}" type="presParOf" srcId="{9316902B-3D47-4675-ABEE-7CE5F1DFB54A}" destId="{59639A31-CD1F-4A83-9887-72904C8D005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4C5F28-E0E2-4C0B-9D0C-E69B69EE5BB1}" type="datetimeFigureOut">
              <a:rPr lang="en-GB" smtClean="0"/>
              <a:pPr/>
              <a:t>08/02/2016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63CA72-88A1-439A-A277-44C3E8224294}" type="slidenum">
              <a:rPr lang="en-GB" smtClean="0"/>
              <a:pPr/>
              <a:t>‹#›</a:t>
            </a:fld>
            <a:endParaRPr lang="en-GB"/>
          </a:p>
        </p:txBody>
      </p:sp>
    </p:spTree>
    <p:extLst>
      <p:ext uri="{BB962C8B-B14F-4D97-AF65-F5344CB8AC3E}">
        <p14:creationId xmlns:p14="http://schemas.microsoft.com/office/powerpoint/2010/main" val="2274233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8DA4E-28BB-4DD3-8F0A-E406F2D0F880}" type="datetimeFigureOut">
              <a:rPr lang="en-GB" smtClean="0"/>
              <a:pPr/>
              <a:t>08/02/2016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E78C6-47B1-4DA8-A4F7-6CB4E59506A9}" type="slidenum">
              <a:rPr lang="en-GB" smtClean="0"/>
              <a:pPr/>
              <a:t>‹#›</a:t>
            </a:fld>
            <a:endParaRPr lang="en-GB"/>
          </a:p>
        </p:txBody>
      </p:sp>
    </p:spTree>
    <p:extLst>
      <p:ext uri="{BB962C8B-B14F-4D97-AF65-F5344CB8AC3E}">
        <p14:creationId xmlns:p14="http://schemas.microsoft.com/office/powerpoint/2010/main" val="1189575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BE9E78C6-47B1-4DA8-A4F7-6CB4E59506A9}" type="slidenum">
              <a:rPr lang="en-GB" smtClean="0"/>
              <a:pPr/>
              <a:t>10</a:t>
            </a:fld>
            <a:endParaRPr lang="en-GB"/>
          </a:p>
        </p:txBody>
      </p:sp>
    </p:spTree>
    <p:extLst>
      <p:ext uri="{BB962C8B-B14F-4D97-AF65-F5344CB8AC3E}">
        <p14:creationId xmlns:p14="http://schemas.microsoft.com/office/powerpoint/2010/main" val="1622291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712" y="2130475"/>
            <a:ext cx="7772576" cy="1469926"/>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424" y="3886151"/>
            <a:ext cx="6401153" cy="1752699"/>
          </a:xfrm>
        </p:spPr>
        <p:txBody>
          <a:bodyPr/>
          <a:lstStyle>
            <a:lvl1pPr marL="0" indent="0" algn="ctr">
              <a:buNone/>
              <a:defRPr/>
            </a:lvl1pPr>
            <a:lvl2pPr marL="95235" indent="0" algn="ctr">
              <a:buNone/>
              <a:defRPr/>
            </a:lvl2pPr>
            <a:lvl3pPr marL="190470" indent="0" algn="ctr">
              <a:buNone/>
              <a:defRPr/>
            </a:lvl3pPr>
            <a:lvl4pPr marL="285704" indent="0" algn="ctr">
              <a:buNone/>
              <a:defRPr/>
            </a:lvl4pPr>
            <a:lvl5pPr marL="380939" indent="0" algn="ctr">
              <a:buNone/>
              <a:defRPr/>
            </a:lvl5pPr>
            <a:lvl6pPr marL="476174" indent="0" algn="ctr">
              <a:buNone/>
              <a:defRPr/>
            </a:lvl6pPr>
            <a:lvl7pPr marL="571409" indent="0" algn="ctr">
              <a:buNone/>
              <a:defRPr/>
            </a:lvl7pPr>
            <a:lvl8pPr marL="666643" indent="0" algn="ctr">
              <a:buNone/>
              <a:defRPr/>
            </a:lvl8pPr>
            <a:lvl9pPr marL="761878"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9052" y="190500"/>
            <a:ext cx="1874573" cy="539154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84011" y="190500"/>
            <a:ext cx="5582708" cy="53915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801"/>
            <a:ext cx="7772576" cy="1362273"/>
          </a:xfrm>
        </p:spPr>
        <p:txBody>
          <a:bodyPr/>
          <a:lstStyle>
            <a:lvl1pPr algn="l">
              <a:defRPr sz="8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613"/>
            <a:ext cx="7772576" cy="1500188"/>
          </a:xfrm>
        </p:spPr>
        <p:txBody>
          <a:bodyPr anchor="b"/>
          <a:lstStyle>
            <a:lvl1pPr marL="0" indent="0">
              <a:buNone/>
              <a:defRPr sz="400"/>
            </a:lvl1pPr>
            <a:lvl2pPr marL="95235" indent="0">
              <a:buNone/>
              <a:defRPr sz="400"/>
            </a:lvl2pPr>
            <a:lvl3pPr marL="190470" indent="0">
              <a:buNone/>
              <a:defRPr sz="300"/>
            </a:lvl3pPr>
            <a:lvl4pPr marL="285704" indent="0">
              <a:buNone/>
              <a:defRPr sz="300"/>
            </a:lvl4pPr>
            <a:lvl5pPr marL="380939" indent="0">
              <a:buNone/>
              <a:defRPr sz="300"/>
            </a:lvl5pPr>
            <a:lvl6pPr marL="476174" indent="0">
              <a:buNone/>
              <a:defRPr sz="300"/>
            </a:lvl6pPr>
            <a:lvl7pPr marL="571409" indent="0">
              <a:buNone/>
              <a:defRPr sz="300"/>
            </a:lvl7pPr>
            <a:lvl8pPr marL="666643" indent="0">
              <a:buNone/>
              <a:defRPr sz="300"/>
            </a:lvl8pPr>
            <a:lvl9pPr marL="761878" indent="0">
              <a:buNone/>
              <a:defRPr sz="3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995840" y="1748979"/>
            <a:ext cx="3322726" cy="3833068"/>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360899" y="1748979"/>
            <a:ext cx="3322726" cy="3833068"/>
          </a:xfrm>
        </p:spPr>
        <p:txBody>
          <a:bodyPr/>
          <a:lstStyle>
            <a:lvl1pPr>
              <a:defRPr sz="600"/>
            </a:lvl1pPr>
            <a:lvl2pPr>
              <a:defRPr sz="500"/>
            </a:lvl2pPr>
            <a:lvl3pPr>
              <a:defRPr sz="4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88" y="274588"/>
            <a:ext cx="8229424"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88" y="1535162"/>
            <a:ext cx="4040188" cy="639713"/>
          </a:xfrm>
        </p:spPr>
        <p:txBody>
          <a:bodyPr anchor="b"/>
          <a:lstStyle>
            <a:lvl1pPr marL="0" indent="0">
              <a:buNone/>
              <a:defRPr sz="500" b="1"/>
            </a:lvl1pPr>
            <a:lvl2pPr marL="95235" indent="0">
              <a:buNone/>
              <a:defRPr sz="400" b="1"/>
            </a:lvl2pPr>
            <a:lvl3pPr marL="190470" indent="0">
              <a:buNone/>
              <a:defRPr sz="400" b="1"/>
            </a:lvl3pPr>
            <a:lvl4pPr marL="285704" indent="0">
              <a:buNone/>
              <a:defRPr sz="300" b="1"/>
            </a:lvl4pPr>
            <a:lvl5pPr marL="380939" indent="0">
              <a:buNone/>
              <a:defRPr sz="300" b="1"/>
            </a:lvl5pPr>
            <a:lvl6pPr marL="476174" indent="0">
              <a:buNone/>
              <a:defRPr sz="300" b="1"/>
            </a:lvl6pPr>
            <a:lvl7pPr marL="571409" indent="0">
              <a:buNone/>
              <a:defRPr sz="300" b="1"/>
            </a:lvl7pPr>
            <a:lvl8pPr marL="666643" indent="0">
              <a:buNone/>
              <a:defRPr sz="300" b="1"/>
            </a:lvl8pPr>
            <a:lvl9pPr marL="761878" indent="0">
              <a:buNone/>
              <a:defRPr sz="300" b="1"/>
            </a:lvl9pPr>
          </a:lstStyle>
          <a:p>
            <a:pPr lvl="0"/>
            <a:r>
              <a:rPr lang="en-US" smtClean="0"/>
              <a:t>Click to edit Master text styles</a:t>
            </a:r>
          </a:p>
        </p:txBody>
      </p:sp>
      <p:sp>
        <p:nvSpPr>
          <p:cNvPr id="4" name="Content Placeholder 3"/>
          <p:cNvSpPr>
            <a:spLocks noGrp="1"/>
          </p:cNvSpPr>
          <p:nvPr>
            <p:ph sz="half" idx="2"/>
          </p:nvPr>
        </p:nvSpPr>
        <p:spPr>
          <a:xfrm>
            <a:off x="457288" y="2174875"/>
            <a:ext cx="4040188" cy="3951387"/>
          </a:xfrm>
        </p:spPr>
        <p:txBody>
          <a:bodyPr/>
          <a:lstStyle>
            <a:lvl1pPr>
              <a:defRPr sz="500"/>
            </a:lvl1pPr>
            <a:lvl2pPr>
              <a:defRPr sz="400"/>
            </a:lvl2pPr>
            <a:lvl3pPr>
              <a:defRPr sz="4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01" y="1535162"/>
            <a:ext cx="4041511" cy="639713"/>
          </a:xfrm>
        </p:spPr>
        <p:txBody>
          <a:bodyPr anchor="b"/>
          <a:lstStyle>
            <a:lvl1pPr marL="0" indent="0">
              <a:buNone/>
              <a:defRPr sz="500" b="1"/>
            </a:lvl1pPr>
            <a:lvl2pPr marL="95235" indent="0">
              <a:buNone/>
              <a:defRPr sz="400" b="1"/>
            </a:lvl2pPr>
            <a:lvl3pPr marL="190470" indent="0">
              <a:buNone/>
              <a:defRPr sz="400" b="1"/>
            </a:lvl3pPr>
            <a:lvl4pPr marL="285704" indent="0">
              <a:buNone/>
              <a:defRPr sz="300" b="1"/>
            </a:lvl4pPr>
            <a:lvl5pPr marL="380939" indent="0">
              <a:buNone/>
              <a:defRPr sz="300" b="1"/>
            </a:lvl5pPr>
            <a:lvl6pPr marL="476174" indent="0">
              <a:buNone/>
              <a:defRPr sz="300" b="1"/>
            </a:lvl6pPr>
            <a:lvl7pPr marL="571409" indent="0">
              <a:buNone/>
              <a:defRPr sz="300" b="1"/>
            </a:lvl7pPr>
            <a:lvl8pPr marL="666643" indent="0">
              <a:buNone/>
              <a:defRPr sz="300" b="1"/>
            </a:lvl8pPr>
            <a:lvl9pPr marL="761878" indent="0">
              <a:buNone/>
              <a:defRPr sz="300" b="1"/>
            </a:lvl9pPr>
          </a:lstStyle>
          <a:p>
            <a:pPr lvl="0"/>
            <a:r>
              <a:rPr lang="en-US" smtClean="0"/>
              <a:t>Click to edit Master text styles</a:t>
            </a:r>
          </a:p>
        </p:txBody>
      </p:sp>
      <p:sp>
        <p:nvSpPr>
          <p:cNvPr id="6" name="Content Placeholder 5"/>
          <p:cNvSpPr>
            <a:spLocks noGrp="1"/>
          </p:cNvSpPr>
          <p:nvPr>
            <p:ph sz="quarter" idx="4"/>
          </p:nvPr>
        </p:nvSpPr>
        <p:spPr>
          <a:xfrm>
            <a:off x="4645201" y="2174875"/>
            <a:ext cx="4041511" cy="3951387"/>
          </a:xfrm>
        </p:spPr>
        <p:txBody>
          <a:bodyPr/>
          <a:lstStyle>
            <a:lvl1pPr>
              <a:defRPr sz="500"/>
            </a:lvl1pPr>
            <a:lvl2pPr>
              <a:defRPr sz="400"/>
            </a:lvl2pPr>
            <a:lvl3pPr>
              <a:defRPr sz="400"/>
            </a:lvl3pPr>
            <a:lvl4pPr>
              <a:defRPr sz="300"/>
            </a:lvl4pPr>
            <a:lvl5pPr>
              <a:defRPr sz="300"/>
            </a:lvl5pPr>
            <a:lvl6pPr>
              <a:defRPr sz="300"/>
            </a:lvl6pPr>
            <a:lvl7pPr>
              <a:defRPr sz="300"/>
            </a:lvl7pPr>
            <a:lvl8pPr>
              <a:defRPr sz="300"/>
            </a:lvl8pPr>
            <a:lvl9pPr>
              <a:defRPr sz="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88" y="273100"/>
            <a:ext cx="3008313" cy="1162100"/>
          </a:xfrm>
        </p:spPr>
        <p:txBody>
          <a:bodyPr anchor="b"/>
          <a:lstStyle>
            <a:lvl1pPr algn="l">
              <a:defRPr sz="400" b="1"/>
            </a:lvl1pPr>
          </a:lstStyle>
          <a:p>
            <a:r>
              <a:rPr lang="en-US" smtClean="0"/>
              <a:t>Click to edit Master title style</a:t>
            </a:r>
            <a:endParaRPr lang="en-GB"/>
          </a:p>
        </p:txBody>
      </p:sp>
      <p:sp>
        <p:nvSpPr>
          <p:cNvPr id="3" name="Content Placeholder 2"/>
          <p:cNvSpPr>
            <a:spLocks noGrp="1"/>
          </p:cNvSpPr>
          <p:nvPr>
            <p:ph idx="1"/>
          </p:nvPr>
        </p:nvSpPr>
        <p:spPr>
          <a:xfrm>
            <a:off x="3574962" y="273100"/>
            <a:ext cx="5111750" cy="5853162"/>
          </a:xfrm>
        </p:spPr>
        <p:txBody>
          <a:bodyPr/>
          <a:lstStyle>
            <a:lvl1pPr>
              <a:defRPr sz="700"/>
            </a:lvl1pPr>
            <a:lvl2pPr>
              <a:defRPr sz="600"/>
            </a:lvl2pPr>
            <a:lvl3pPr>
              <a:defRPr sz="500"/>
            </a:lvl3pPr>
            <a:lvl4pPr>
              <a:defRPr sz="400"/>
            </a:lvl4pPr>
            <a:lvl5pPr>
              <a:defRPr sz="400"/>
            </a:lvl5pPr>
            <a:lvl6pPr>
              <a:defRPr sz="400"/>
            </a:lvl6pPr>
            <a:lvl7pPr>
              <a:defRPr sz="400"/>
            </a:lvl7pPr>
            <a:lvl8pPr>
              <a:defRPr sz="400"/>
            </a:lvl8pPr>
            <a:lvl9pPr>
              <a:defRPr sz="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88" y="1435199"/>
            <a:ext cx="3008313" cy="4691063"/>
          </a:xfrm>
        </p:spPr>
        <p:txBody>
          <a:bodyPr/>
          <a:lstStyle>
            <a:lvl1pPr marL="0" indent="0">
              <a:buNone/>
              <a:defRPr sz="300"/>
            </a:lvl1pPr>
            <a:lvl2pPr marL="95235" indent="0">
              <a:buNone/>
              <a:defRPr sz="200"/>
            </a:lvl2pPr>
            <a:lvl3pPr marL="190470" indent="0">
              <a:buNone/>
              <a:defRPr sz="200"/>
            </a:lvl3pPr>
            <a:lvl4pPr marL="285704" indent="0">
              <a:buNone/>
              <a:defRPr sz="200"/>
            </a:lvl4pPr>
            <a:lvl5pPr marL="380939" indent="0">
              <a:buNone/>
              <a:defRPr sz="200"/>
            </a:lvl5pPr>
            <a:lvl6pPr marL="476174" indent="0">
              <a:buNone/>
              <a:defRPr sz="200"/>
            </a:lvl6pPr>
            <a:lvl7pPr marL="571409" indent="0">
              <a:buNone/>
              <a:defRPr sz="200"/>
            </a:lvl7pPr>
            <a:lvl8pPr marL="666643" indent="0">
              <a:buNone/>
              <a:defRPr sz="200"/>
            </a:lvl8pPr>
            <a:lvl9pPr marL="761878" indent="0">
              <a:buNone/>
              <a:defRPr sz="2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1" y="4800699"/>
            <a:ext cx="5486576" cy="566539"/>
          </a:xfrm>
        </p:spPr>
        <p:txBody>
          <a:bodyPr anchor="b"/>
          <a:lstStyle>
            <a:lvl1pPr algn="l">
              <a:defRPr sz="400" b="1"/>
            </a:lvl1pPr>
          </a:lstStyle>
          <a:p>
            <a:r>
              <a:rPr lang="en-US" smtClean="0"/>
              <a:t>Click to edit Master title style</a:t>
            </a:r>
            <a:endParaRPr lang="en-GB"/>
          </a:p>
        </p:txBody>
      </p:sp>
      <p:sp>
        <p:nvSpPr>
          <p:cNvPr id="3" name="Picture Placeholder 2"/>
          <p:cNvSpPr>
            <a:spLocks noGrp="1"/>
          </p:cNvSpPr>
          <p:nvPr>
            <p:ph type="pic" idx="1"/>
          </p:nvPr>
        </p:nvSpPr>
        <p:spPr>
          <a:xfrm>
            <a:off x="1792111" y="612676"/>
            <a:ext cx="5486576" cy="4114850"/>
          </a:xfrm>
        </p:spPr>
        <p:txBody>
          <a:bodyPr/>
          <a:lstStyle>
            <a:lvl1pPr marL="0" indent="0">
              <a:buNone/>
              <a:defRPr sz="700"/>
            </a:lvl1pPr>
            <a:lvl2pPr marL="95235" indent="0">
              <a:buNone/>
              <a:defRPr sz="600"/>
            </a:lvl2pPr>
            <a:lvl3pPr marL="190470" indent="0">
              <a:buNone/>
              <a:defRPr sz="500"/>
            </a:lvl3pPr>
            <a:lvl4pPr marL="285704" indent="0">
              <a:buNone/>
              <a:defRPr sz="400"/>
            </a:lvl4pPr>
            <a:lvl5pPr marL="380939" indent="0">
              <a:buNone/>
              <a:defRPr sz="400"/>
            </a:lvl5pPr>
            <a:lvl6pPr marL="476174" indent="0">
              <a:buNone/>
              <a:defRPr sz="400"/>
            </a:lvl6pPr>
            <a:lvl7pPr marL="571409" indent="0">
              <a:buNone/>
              <a:defRPr sz="400"/>
            </a:lvl7pPr>
            <a:lvl8pPr marL="666643" indent="0">
              <a:buNone/>
              <a:defRPr sz="400"/>
            </a:lvl8pPr>
            <a:lvl9pPr marL="761878" indent="0">
              <a:buNone/>
              <a:defRPr sz="4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111" y="5367238"/>
            <a:ext cx="5486576" cy="804912"/>
          </a:xfrm>
        </p:spPr>
        <p:txBody>
          <a:bodyPr/>
          <a:lstStyle>
            <a:lvl1pPr marL="0" indent="0">
              <a:buNone/>
              <a:defRPr sz="300"/>
            </a:lvl1pPr>
            <a:lvl2pPr marL="95235" indent="0">
              <a:buNone/>
              <a:defRPr sz="200"/>
            </a:lvl2pPr>
            <a:lvl3pPr marL="190470" indent="0">
              <a:buNone/>
              <a:defRPr sz="200"/>
            </a:lvl3pPr>
            <a:lvl4pPr marL="285704" indent="0">
              <a:buNone/>
              <a:defRPr sz="200"/>
            </a:lvl4pPr>
            <a:lvl5pPr marL="380939" indent="0">
              <a:buNone/>
              <a:defRPr sz="200"/>
            </a:lvl5pPr>
            <a:lvl6pPr marL="476174" indent="0">
              <a:buNone/>
              <a:defRPr sz="200"/>
            </a:lvl6pPr>
            <a:lvl7pPr marL="571409" indent="0">
              <a:buNone/>
              <a:defRPr sz="200"/>
            </a:lvl7pPr>
            <a:lvl8pPr marL="666643" indent="0">
              <a:buNone/>
              <a:defRPr sz="200"/>
            </a:lvl8pPr>
            <a:lvl9pPr marL="761878" indent="0">
              <a:buNone/>
              <a:defRPr sz="2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1" name="Rectangle 97"/>
          <p:cNvSpPr>
            <a:spLocks noChangeArrowheads="1"/>
          </p:cNvSpPr>
          <p:nvPr/>
        </p:nvSpPr>
        <p:spPr bwMode="auto">
          <a:xfrm flipH="1">
            <a:off x="8893528" y="1140768"/>
            <a:ext cx="250472" cy="5448598"/>
          </a:xfrm>
          <a:prstGeom prst="rect">
            <a:avLst/>
          </a:prstGeom>
          <a:solidFill>
            <a:srgbClr val="256693"/>
          </a:solidFill>
          <a:ln w="9525">
            <a:noFill/>
            <a:miter lim="800000"/>
            <a:headEnd/>
            <a:tailEnd/>
          </a:ln>
          <a:effectLst/>
        </p:spPr>
        <p:txBody>
          <a:bodyPr wrap="none" lIns="19047" tIns="9523" rIns="19047" bIns="9523" anchor="ctr"/>
          <a:lstStyle/>
          <a:p>
            <a:pPr>
              <a:defRPr/>
            </a:pPr>
            <a:endParaRPr lang="en-GB"/>
          </a:p>
        </p:txBody>
      </p:sp>
      <p:sp>
        <p:nvSpPr>
          <p:cNvPr id="1122" name="Rectangle 98"/>
          <p:cNvSpPr>
            <a:spLocks noChangeArrowheads="1"/>
          </p:cNvSpPr>
          <p:nvPr/>
        </p:nvSpPr>
        <p:spPr bwMode="auto">
          <a:xfrm>
            <a:off x="1075090" y="1158875"/>
            <a:ext cx="8068910" cy="5699125"/>
          </a:xfrm>
          <a:prstGeom prst="rect">
            <a:avLst/>
          </a:prstGeom>
          <a:solidFill>
            <a:schemeClr val="folHlink"/>
          </a:solidFill>
          <a:ln w="9525">
            <a:noFill/>
            <a:miter lim="800000"/>
            <a:headEnd/>
            <a:tailEnd/>
          </a:ln>
          <a:effectLst/>
        </p:spPr>
        <p:txBody>
          <a:bodyPr wrap="none" lIns="19047" tIns="9523" rIns="19047" bIns="9523" anchor="ctr"/>
          <a:lstStyle/>
          <a:p>
            <a:pPr algn="ctr" defTabSz="914320">
              <a:defRPr/>
            </a:pPr>
            <a:endParaRPr lang="en-US" sz="1800"/>
          </a:p>
        </p:txBody>
      </p:sp>
      <p:sp>
        <p:nvSpPr>
          <p:cNvPr id="1123" name="Rectangle 99"/>
          <p:cNvSpPr>
            <a:spLocks noChangeArrowheads="1"/>
          </p:cNvSpPr>
          <p:nvPr/>
        </p:nvSpPr>
        <p:spPr bwMode="auto">
          <a:xfrm>
            <a:off x="8889559" y="2493367"/>
            <a:ext cx="259292" cy="3504158"/>
          </a:xfrm>
          <a:prstGeom prst="rect">
            <a:avLst/>
          </a:prstGeom>
          <a:solidFill>
            <a:srgbClr val="2F82BB">
              <a:alpha val="61000"/>
            </a:srgbClr>
          </a:solidFill>
          <a:ln w="9525">
            <a:noFill/>
            <a:miter lim="800000"/>
            <a:headEnd/>
            <a:tailEnd/>
          </a:ln>
          <a:effectLst/>
        </p:spPr>
        <p:txBody>
          <a:bodyPr wrap="none" lIns="19047" tIns="9523" rIns="19047" bIns="9523" anchor="ctr"/>
          <a:lstStyle/>
          <a:p>
            <a:pPr>
              <a:defRPr/>
            </a:pPr>
            <a:endParaRPr lang="en-GB"/>
          </a:p>
        </p:txBody>
      </p:sp>
      <p:sp>
        <p:nvSpPr>
          <p:cNvPr id="1124" name="Rectangle 100"/>
          <p:cNvSpPr>
            <a:spLocks noChangeArrowheads="1"/>
          </p:cNvSpPr>
          <p:nvPr/>
        </p:nvSpPr>
        <p:spPr bwMode="auto">
          <a:xfrm>
            <a:off x="0" y="0"/>
            <a:ext cx="9148851" cy="908596"/>
          </a:xfrm>
          <a:prstGeom prst="rect">
            <a:avLst/>
          </a:prstGeom>
          <a:solidFill>
            <a:srgbClr val="ECEBBF"/>
          </a:solidFill>
          <a:ln w="9525">
            <a:noFill/>
            <a:miter lim="800000"/>
            <a:headEnd/>
            <a:tailEnd/>
          </a:ln>
          <a:effectLst/>
        </p:spPr>
        <p:txBody>
          <a:bodyPr wrap="none" lIns="19047" tIns="9523" rIns="19047" bIns="9523" anchor="ctr"/>
          <a:lstStyle/>
          <a:p>
            <a:pPr>
              <a:defRPr/>
            </a:pPr>
            <a:endParaRPr lang="en-GB"/>
          </a:p>
        </p:txBody>
      </p:sp>
      <p:sp>
        <p:nvSpPr>
          <p:cNvPr id="1125" name="Rectangle 101"/>
          <p:cNvSpPr>
            <a:spLocks noChangeArrowheads="1"/>
          </p:cNvSpPr>
          <p:nvPr/>
        </p:nvSpPr>
        <p:spPr bwMode="auto">
          <a:xfrm>
            <a:off x="1075090" y="908596"/>
            <a:ext cx="8068910" cy="250279"/>
          </a:xfrm>
          <a:prstGeom prst="rect">
            <a:avLst/>
          </a:prstGeom>
          <a:solidFill>
            <a:srgbClr val="DBDB8F"/>
          </a:solidFill>
          <a:ln w="9525">
            <a:noFill/>
            <a:miter lim="800000"/>
            <a:headEnd/>
            <a:tailEnd/>
          </a:ln>
          <a:effectLst/>
        </p:spPr>
        <p:txBody>
          <a:bodyPr wrap="none" lIns="19047" tIns="9523" rIns="19047" bIns="9523" anchor="ctr"/>
          <a:lstStyle/>
          <a:p>
            <a:pPr>
              <a:defRPr/>
            </a:pPr>
            <a:endParaRPr lang="en-GB"/>
          </a:p>
        </p:txBody>
      </p:sp>
      <p:sp>
        <p:nvSpPr>
          <p:cNvPr id="1126" name="Rectangle 102"/>
          <p:cNvSpPr>
            <a:spLocks noChangeArrowheads="1"/>
          </p:cNvSpPr>
          <p:nvPr/>
        </p:nvSpPr>
        <p:spPr bwMode="auto">
          <a:xfrm>
            <a:off x="0" y="1158875"/>
            <a:ext cx="1075090" cy="5699125"/>
          </a:xfrm>
          <a:prstGeom prst="rect">
            <a:avLst/>
          </a:prstGeom>
          <a:solidFill>
            <a:srgbClr val="ECEBBF"/>
          </a:solidFill>
          <a:ln w="9525">
            <a:noFill/>
            <a:miter lim="800000"/>
            <a:headEnd/>
            <a:tailEnd/>
          </a:ln>
          <a:effectLst/>
        </p:spPr>
        <p:txBody>
          <a:bodyPr wrap="none" lIns="19047" tIns="9523" rIns="19047" bIns="9523" anchor="ctr"/>
          <a:lstStyle/>
          <a:p>
            <a:pPr>
              <a:defRPr/>
            </a:pPr>
            <a:endParaRPr lang="en-GB"/>
          </a:p>
        </p:txBody>
      </p:sp>
      <p:sp>
        <p:nvSpPr>
          <p:cNvPr id="1129" name="Text Box 105"/>
          <p:cNvSpPr txBox="1">
            <a:spLocks noChangeArrowheads="1"/>
          </p:cNvSpPr>
          <p:nvPr/>
        </p:nvSpPr>
        <p:spPr bwMode="auto">
          <a:xfrm>
            <a:off x="6143625" y="2300139"/>
            <a:ext cx="2540000" cy="296231"/>
          </a:xfrm>
          <a:prstGeom prst="rect">
            <a:avLst/>
          </a:prstGeom>
          <a:noFill/>
          <a:ln w="9525">
            <a:noFill/>
            <a:miter lim="800000"/>
            <a:headEnd/>
            <a:tailEnd/>
          </a:ln>
          <a:effectLst/>
        </p:spPr>
        <p:txBody>
          <a:bodyPr lIns="19047" tIns="9523" rIns="19047" bIns="9523">
            <a:spAutoFit/>
          </a:bodyPr>
          <a:lstStyle/>
          <a:p>
            <a:pPr defTabSz="914320">
              <a:spcBef>
                <a:spcPct val="50000"/>
              </a:spcBef>
              <a:defRPr/>
            </a:pPr>
            <a:endParaRPr lang="en-US" sz="1800"/>
          </a:p>
        </p:txBody>
      </p:sp>
      <p:sp>
        <p:nvSpPr>
          <p:cNvPr id="1130" name="Line 106"/>
          <p:cNvSpPr>
            <a:spLocks noChangeShapeType="1"/>
          </p:cNvSpPr>
          <p:nvPr/>
        </p:nvSpPr>
        <p:spPr bwMode="auto">
          <a:xfrm>
            <a:off x="628386" y="908596"/>
            <a:ext cx="8515614" cy="0"/>
          </a:xfrm>
          <a:prstGeom prst="line">
            <a:avLst/>
          </a:prstGeom>
          <a:noFill/>
          <a:ln w="57150">
            <a:solidFill>
              <a:schemeClr val="bg1"/>
            </a:solidFill>
            <a:round/>
            <a:headEnd/>
            <a:tailEnd/>
          </a:ln>
          <a:effectLst/>
        </p:spPr>
        <p:txBody>
          <a:bodyPr lIns="19047" tIns="9523" rIns="19047" bIns="9523"/>
          <a:lstStyle/>
          <a:p>
            <a:pPr>
              <a:defRPr/>
            </a:pPr>
            <a:endParaRPr lang="en-GB"/>
          </a:p>
        </p:txBody>
      </p:sp>
      <p:sp>
        <p:nvSpPr>
          <p:cNvPr id="1133" name="Rectangle 109"/>
          <p:cNvSpPr>
            <a:spLocks noChangeArrowheads="1"/>
          </p:cNvSpPr>
          <p:nvPr/>
        </p:nvSpPr>
        <p:spPr bwMode="auto">
          <a:xfrm>
            <a:off x="603691" y="2284264"/>
            <a:ext cx="191823" cy="4573736"/>
          </a:xfrm>
          <a:prstGeom prst="rect">
            <a:avLst/>
          </a:prstGeom>
          <a:solidFill>
            <a:srgbClr val="DBDB8F"/>
          </a:solidFill>
          <a:ln w="9525">
            <a:noFill/>
            <a:miter lim="800000"/>
            <a:headEnd/>
            <a:tailEnd/>
          </a:ln>
          <a:effectLst/>
        </p:spPr>
        <p:txBody>
          <a:bodyPr wrap="none" lIns="19047" tIns="9523" rIns="19047" bIns="9523" anchor="ctr"/>
          <a:lstStyle/>
          <a:p>
            <a:pPr>
              <a:defRPr/>
            </a:pPr>
            <a:endParaRPr lang="en-GB"/>
          </a:p>
        </p:txBody>
      </p:sp>
      <p:sp>
        <p:nvSpPr>
          <p:cNvPr id="1135" name="Text Box 111"/>
          <p:cNvSpPr txBox="1">
            <a:spLocks noChangeArrowheads="1"/>
          </p:cNvSpPr>
          <p:nvPr/>
        </p:nvSpPr>
        <p:spPr bwMode="auto">
          <a:xfrm>
            <a:off x="6143625" y="2300139"/>
            <a:ext cx="2540000" cy="296231"/>
          </a:xfrm>
          <a:prstGeom prst="rect">
            <a:avLst/>
          </a:prstGeom>
          <a:noFill/>
          <a:ln w="9525">
            <a:noFill/>
            <a:miter lim="800000"/>
            <a:headEnd/>
            <a:tailEnd/>
          </a:ln>
          <a:effectLst/>
        </p:spPr>
        <p:txBody>
          <a:bodyPr lIns="19047" tIns="9523" rIns="19047" bIns="9523">
            <a:spAutoFit/>
          </a:bodyPr>
          <a:lstStyle/>
          <a:p>
            <a:pPr defTabSz="914320">
              <a:spcBef>
                <a:spcPct val="50000"/>
              </a:spcBef>
              <a:defRPr/>
            </a:pPr>
            <a:endParaRPr lang="en-US" sz="1800"/>
          </a:p>
        </p:txBody>
      </p:sp>
      <p:sp>
        <p:nvSpPr>
          <p:cNvPr id="1136" name="Line 112"/>
          <p:cNvSpPr>
            <a:spLocks noChangeShapeType="1"/>
          </p:cNvSpPr>
          <p:nvPr/>
        </p:nvSpPr>
        <p:spPr bwMode="auto">
          <a:xfrm>
            <a:off x="0" y="908596"/>
            <a:ext cx="9140913" cy="0"/>
          </a:xfrm>
          <a:prstGeom prst="line">
            <a:avLst/>
          </a:prstGeom>
          <a:noFill/>
          <a:ln w="57150">
            <a:solidFill>
              <a:schemeClr val="bg1"/>
            </a:solidFill>
            <a:round/>
            <a:headEnd/>
            <a:tailEnd/>
          </a:ln>
          <a:effectLst/>
        </p:spPr>
        <p:txBody>
          <a:bodyPr lIns="19047" tIns="9523" rIns="19047" bIns="9523"/>
          <a:lstStyle/>
          <a:p>
            <a:pPr>
              <a:defRPr/>
            </a:pPr>
            <a:endParaRPr lang="en-GB"/>
          </a:p>
        </p:txBody>
      </p:sp>
      <p:pic>
        <p:nvPicPr>
          <p:cNvPr id="1037" name="Picture 113" descr="MPj03211020000[1]"/>
          <p:cNvPicPr>
            <a:picLocks noChangeAspect="1" noChangeArrowheads="1"/>
          </p:cNvPicPr>
          <p:nvPr/>
        </p:nvPicPr>
        <p:blipFill>
          <a:blip r:embed="rId13" cstate="print"/>
          <a:srcRect/>
          <a:stretch>
            <a:fillRect/>
          </a:stretch>
        </p:blipFill>
        <p:spPr bwMode="auto">
          <a:xfrm>
            <a:off x="0" y="1156643"/>
            <a:ext cx="799924" cy="1167309"/>
          </a:xfrm>
          <a:prstGeom prst="rect">
            <a:avLst/>
          </a:prstGeom>
          <a:noFill/>
          <a:ln w="9525" algn="in">
            <a:noFill/>
            <a:miter lim="800000"/>
            <a:headEnd/>
            <a:tailEnd/>
          </a:ln>
        </p:spPr>
      </p:pic>
      <p:sp>
        <p:nvSpPr>
          <p:cNvPr id="1140" name="Rectangle 116"/>
          <p:cNvSpPr>
            <a:spLocks noChangeArrowheads="1"/>
          </p:cNvSpPr>
          <p:nvPr/>
        </p:nvSpPr>
        <p:spPr bwMode="auto">
          <a:xfrm>
            <a:off x="8884708" y="5455047"/>
            <a:ext cx="256205" cy="1126381"/>
          </a:xfrm>
          <a:prstGeom prst="rect">
            <a:avLst/>
          </a:prstGeom>
          <a:solidFill>
            <a:srgbClr val="DBDB8F"/>
          </a:solidFill>
          <a:ln w="9525">
            <a:noFill/>
            <a:miter lim="800000"/>
            <a:headEnd/>
            <a:tailEnd/>
          </a:ln>
          <a:effectLst/>
        </p:spPr>
        <p:txBody>
          <a:bodyPr wrap="none" lIns="19047" tIns="9523" rIns="19047" bIns="9523" anchor="ctr"/>
          <a:lstStyle/>
          <a:p>
            <a:pPr>
              <a:defRPr/>
            </a:pPr>
            <a:endParaRPr lang="en-GB"/>
          </a:p>
        </p:txBody>
      </p:sp>
      <p:sp>
        <p:nvSpPr>
          <p:cNvPr id="1141" name="Line 117"/>
          <p:cNvSpPr>
            <a:spLocks noChangeShapeType="1"/>
          </p:cNvSpPr>
          <p:nvPr/>
        </p:nvSpPr>
        <p:spPr bwMode="auto">
          <a:xfrm>
            <a:off x="0" y="6581428"/>
            <a:ext cx="9140913" cy="0"/>
          </a:xfrm>
          <a:prstGeom prst="line">
            <a:avLst/>
          </a:prstGeom>
          <a:noFill/>
          <a:ln w="57150">
            <a:solidFill>
              <a:schemeClr val="bg1"/>
            </a:solidFill>
            <a:round/>
            <a:headEnd/>
            <a:tailEnd/>
          </a:ln>
          <a:effectLst/>
        </p:spPr>
        <p:txBody>
          <a:bodyPr lIns="19047" tIns="9523" rIns="19047" bIns="9523"/>
          <a:lstStyle/>
          <a:p>
            <a:pPr>
              <a:defRPr/>
            </a:pPr>
            <a:endParaRPr lang="en-GB"/>
          </a:p>
        </p:txBody>
      </p:sp>
      <p:sp>
        <p:nvSpPr>
          <p:cNvPr id="1142" name="Line 118"/>
          <p:cNvSpPr>
            <a:spLocks noChangeShapeType="1"/>
          </p:cNvSpPr>
          <p:nvPr/>
        </p:nvSpPr>
        <p:spPr bwMode="auto">
          <a:xfrm>
            <a:off x="8884708" y="908596"/>
            <a:ext cx="0" cy="5949404"/>
          </a:xfrm>
          <a:prstGeom prst="line">
            <a:avLst/>
          </a:prstGeom>
          <a:noFill/>
          <a:ln w="57150">
            <a:solidFill>
              <a:schemeClr val="bg1"/>
            </a:solidFill>
            <a:round/>
            <a:headEnd/>
            <a:tailEnd/>
          </a:ln>
          <a:effectLst/>
        </p:spPr>
        <p:txBody>
          <a:bodyPr lIns="19047" tIns="9523" rIns="19047" bIns="9523"/>
          <a:lstStyle/>
          <a:p>
            <a:pPr>
              <a:defRPr/>
            </a:pPr>
            <a:endParaRPr lang="en-GB"/>
          </a:p>
        </p:txBody>
      </p:sp>
      <p:sp>
        <p:nvSpPr>
          <p:cNvPr id="1143" name="Rectangle 119"/>
          <p:cNvSpPr>
            <a:spLocks noChangeArrowheads="1"/>
          </p:cNvSpPr>
          <p:nvPr/>
        </p:nvSpPr>
        <p:spPr bwMode="auto">
          <a:xfrm flipH="1">
            <a:off x="8889559" y="1158875"/>
            <a:ext cx="251354" cy="4296172"/>
          </a:xfrm>
          <a:prstGeom prst="rect">
            <a:avLst/>
          </a:prstGeom>
          <a:solidFill>
            <a:srgbClr val="008000"/>
          </a:solidFill>
          <a:ln w="9525">
            <a:noFill/>
            <a:miter lim="800000"/>
            <a:headEnd/>
            <a:tailEnd/>
          </a:ln>
          <a:effectLst/>
        </p:spPr>
        <p:txBody>
          <a:bodyPr wrap="none" lIns="19047" tIns="9523" rIns="19047" bIns="9523" anchor="ctr"/>
          <a:lstStyle/>
          <a:p>
            <a:pPr>
              <a:defRPr/>
            </a:pPr>
            <a:endParaRPr lang="en-GB"/>
          </a:p>
        </p:txBody>
      </p:sp>
      <p:sp>
        <p:nvSpPr>
          <p:cNvPr id="1042" name="Rectangle 2"/>
          <p:cNvSpPr>
            <a:spLocks noGrp="1" noChangeArrowheads="1"/>
          </p:cNvSpPr>
          <p:nvPr>
            <p:ph type="title"/>
          </p:nvPr>
        </p:nvSpPr>
        <p:spPr bwMode="auto">
          <a:xfrm>
            <a:off x="1184011" y="190500"/>
            <a:ext cx="6229614" cy="714375"/>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endParaRPr lang="en-US" smtClean="0"/>
          </a:p>
        </p:txBody>
      </p:sp>
      <p:sp>
        <p:nvSpPr>
          <p:cNvPr id="1043" name="Rectangle 3"/>
          <p:cNvSpPr>
            <a:spLocks noGrp="1" noChangeArrowheads="1"/>
          </p:cNvSpPr>
          <p:nvPr>
            <p:ph type="body" idx="1"/>
          </p:nvPr>
        </p:nvSpPr>
        <p:spPr bwMode="auto">
          <a:xfrm>
            <a:off x="1995840" y="1748979"/>
            <a:ext cx="6687785" cy="3833068"/>
          </a:xfrm>
          <a:prstGeom prst="rect">
            <a:avLst/>
          </a:prstGeom>
          <a:noFill/>
          <a:ln w="9525">
            <a:noFill/>
            <a:miter lim="800000"/>
            <a:headEnd/>
            <a:tailEnd/>
          </a:ln>
        </p:spPr>
        <p:txBody>
          <a:bodyPr vert="horz" wrap="square" lIns="91425" tIns="45713" rIns="91425"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144" name="Line 120"/>
          <p:cNvSpPr>
            <a:spLocks noChangeShapeType="1"/>
          </p:cNvSpPr>
          <p:nvPr/>
        </p:nvSpPr>
        <p:spPr bwMode="auto">
          <a:xfrm>
            <a:off x="0" y="1156643"/>
            <a:ext cx="9140913" cy="0"/>
          </a:xfrm>
          <a:prstGeom prst="line">
            <a:avLst/>
          </a:prstGeom>
          <a:noFill/>
          <a:ln w="57150">
            <a:solidFill>
              <a:schemeClr val="bg1"/>
            </a:solidFill>
            <a:round/>
            <a:headEnd/>
            <a:tailEnd/>
          </a:ln>
          <a:effectLst/>
        </p:spPr>
        <p:txBody>
          <a:bodyPr lIns="19047" tIns="9523" rIns="19047" bIns="9523"/>
          <a:lstStyle/>
          <a:p>
            <a:pPr>
              <a:defRPr/>
            </a:pPr>
            <a:endParaRPr lang="en-GB"/>
          </a:p>
        </p:txBody>
      </p:sp>
      <p:pic>
        <p:nvPicPr>
          <p:cNvPr id="1045" name="Picture 124" descr="j0407550"/>
          <p:cNvPicPr>
            <a:picLocks noChangeAspect="1" noChangeArrowheads="1"/>
          </p:cNvPicPr>
          <p:nvPr/>
        </p:nvPicPr>
        <p:blipFill>
          <a:blip r:embed="rId14" cstate="print">
            <a:lum bright="20000" contrast="-20000"/>
          </a:blip>
          <a:srcRect/>
          <a:stretch>
            <a:fillRect/>
          </a:stretch>
        </p:blipFill>
        <p:spPr bwMode="auto">
          <a:xfrm>
            <a:off x="0" y="904875"/>
            <a:ext cx="9148851" cy="5950893"/>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320" rtl="0" eaLnBrk="1" fontAlgn="base" hangingPunct="1">
        <a:spcBef>
          <a:spcPct val="0"/>
        </a:spcBef>
        <a:spcAft>
          <a:spcPct val="0"/>
        </a:spcAft>
        <a:defRPr sz="1800" b="1">
          <a:solidFill>
            <a:srgbClr val="1D5175"/>
          </a:solidFill>
          <a:latin typeface="+mj-lt"/>
          <a:ea typeface="+mj-ea"/>
          <a:cs typeface="+mj-cs"/>
        </a:defRPr>
      </a:lvl1pPr>
      <a:lvl2pPr algn="l" defTabSz="914320" rtl="0" eaLnBrk="1" fontAlgn="base" hangingPunct="1">
        <a:spcBef>
          <a:spcPct val="0"/>
        </a:spcBef>
        <a:spcAft>
          <a:spcPct val="0"/>
        </a:spcAft>
        <a:defRPr sz="1800" b="1">
          <a:solidFill>
            <a:srgbClr val="1D5175"/>
          </a:solidFill>
          <a:latin typeface="Arial" charset="0"/>
        </a:defRPr>
      </a:lvl2pPr>
      <a:lvl3pPr algn="l" defTabSz="914320" rtl="0" eaLnBrk="1" fontAlgn="base" hangingPunct="1">
        <a:spcBef>
          <a:spcPct val="0"/>
        </a:spcBef>
        <a:spcAft>
          <a:spcPct val="0"/>
        </a:spcAft>
        <a:defRPr sz="1800" b="1">
          <a:solidFill>
            <a:srgbClr val="1D5175"/>
          </a:solidFill>
          <a:latin typeface="Arial" charset="0"/>
        </a:defRPr>
      </a:lvl3pPr>
      <a:lvl4pPr algn="l" defTabSz="914320" rtl="0" eaLnBrk="1" fontAlgn="base" hangingPunct="1">
        <a:spcBef>
          <a:spcPct val="0"/>
        </a:spcBef>
        <a:spcAft>
          <a:spcPct val="0"/>
        </a:spcAft>
        <a:defRPr sz="1800" b="1">
          <a:solidFill>
            <a:srgbClr val="1D5175"/>
          </a:solidFill>
          <a:latin typeface="Arial" charset="0"/>
        </a:defRPr>
      </a:lvl4pPr>
      <a:lvl5pPr algn="l" defTabSz="914320" rtl="0" eaLnBrk="1" fontAlgn="base" hangingPunct="1">
        <a:spcBef>
          <a:spcPct val="0"/>
        </a:spcBef>
        <a:spcAft>
          <a:spcPct val="0"/>
        </a:spcAft>
        <a:defRPr sz="1800" b="1">
          <a:solidFill>
            <a:srgbClr val="1D5175"/>
          </a:solidFill>
          <a:latin typeface="Arial" charset="0"/>
        </a:defRPr>
      </a:lvl5pPr>
      <a:lvl6pPr marL="95235" algn="l" defTabSz="914320" rtl="0" eaLnBrk="1" fontAlgn="base" hangingPunct="1">
        <a:spcBef>
          <a:spcPct val="0"/>
        </a:spcBef>
        <a:spcAft>
          <a:spcPct val="0"/>
        </a:spcAft>
        <a:defRPr sz="1800" b="1">
          <a:solidFill>
            <a:srgbClr val="1D5175"/>
          </a:solidFill>
          <a:latin typeface="Arial" charset="0"/>
        </a:defRPr>
      </a:lvl6pPr>
      <a:lvl7pPr marL="190470" algn="l" defTabSz="914320" rtl="0" eaLnBrk="1" fontAlgn="base" hangingPunct="1">
        <a:spcBef>
          <a:spcPct val="0"/>
        </a:spcBef>
        <a:spcAft>
          <a:spcPct val="0"/>
        </a:spcAft>
        <a:defRPr sz="1800" b="1">
          <a:solidFill>
            <a:srgbClr val="1D5175"/>
          </a:solidFill>
          <a:latin typeface="Arial" charset="0"/>
        </a:defRPr>
      </a:lvl7pPr>
      <a:lvl8pPr marL="285704" algn="l" defTabSz="914320" rtl="0" eaLnBrk="1" fontAlgn="base" hangingPunct="1">
        <a:spcBef>
          <a:spcPct val="0"/>
        </a:spcBef>
        <a:spcAft>
          <a:spcPct val="0"/>
        </a:spcAft>
        <a:defRPr sz="1800" b="1">
          <a:solidFill>
            <a:srgbClr val="1D5175"/>
          </a:solidFill>
          <a:latin typeface="Arial" charset="0"/>
        </a:defRPr>
      </a:lvl8pPr>
      <a:lvl9pPr marL="380939" algn="l" defTabSz="914320" rtl="0" eaLnBrk="1" fontAlgn="base" hangingPunct="1">
        <a:spcBef>
          <a:spcPct val="0"/>
        </a:spcBef>
        <a:spcAft>
          <a:spcPct val="0"/>
        </a:spcAft>
        <a:defRPr sz="1800" b="1">
          <a:solidFill>
            <a:srgbClr val="1D5175"/>
          </a:solidFill>
          <a:latin typeface="Arial" charset="0"/>
        </a:defRPr>
      </a:lvl9pPr>
    </p:titleStyle>
    <p:bodyStyle>
      <a:lvl1pPr marL="342911" indent="-342911" algn="l" defTabSz="914320" rtl="0" eaLnBrk="1" fontAlgn="base" hangingPunct="1">
        <a:spcBef>
          <a:spcPct val="20000"/>
        </a:spcBef>
        <a:spcAft>
          <a:spcPct val="0"/>
        </a:spcAft>
        <a:buChar char="•"/>
        <a:defRPr sz="3200">
          <a:solidFill>
            <a:schemeClr val="tx1"/>
          </a:solidFill>
          <a:latin typeface="+mn-lt"/>
          <a:ea typeface="+mn-ea"/>
          <a:cs typeface="+mn-cs"/>
        </a:defRPr>
      </a:lvl1pPr>
      <a:lvl2pPr marL="652424" indent="-285704" algn="l" defTabSz="914320" rtl="0" eaLnBrk="1" fontAlgn="base" hangingPunct="1">
        <a:spcBef>
          <a:spcPct val="20000"/>
        </a:spcBef>
        <a:spcAft>
          <a:spcPct val="0"/>
        </a:spcAft>
        <a:buChar char="–"/>
        <a:defRPr sz="2800">
          <a:solidFill>
            <a:schemeClr val="tx1"/>
          </a:solidFill>
          <a:latin typeface="+mn-lt"/>
        </a:defRPr>
      </a:lvl2pPr>
      <a:lvl3pPr marL="904730" indent="-228497" algn="l" defTabSz="914320" rtl="0" eaLnBrk="1" fontAlgn="base" hangingPunct="1">
        <a:spcBef>
          <a:spcPct val="20000"/>
        </a:spcBef>
        <a:spcAft>
          <a:spcPct val="0"/>
        </a:spcAft>
        <a:buChar char="•"/>
        <a:defRPr sz="2400">
          <a:solidFill>
            <a:schemeClr val="tx1"/>
          </a:solidFill>
          <a:latin typeface="+mn-lt"/>
        </a:defRPr>
      </a:lvl3pPr>
      <a:lvl4pPr marL="1157036" indent="-228497" algn="l" defTabSz="914320" rtl="0" eaLnBrk="1" fontAlgn="base" hangingPunct="1">
        <a:spcBef>
          <a:spcPct val="20000"/>
        </a:spcBef>
        <a:spcAft>
          <a:spcPct val="0"/>
        </a:spcAft>
        <a:buChar char="–"/>
        <a:defRPr sz="2000">
          <a:solidFill>
            <a:schemeClr val="tx1"/>
          </a:solidFill>
          <a:latin typeface="+mn-lt"/>
        </a:defRPr>
      </a:lvl4pPr>
      <a:lvl5pPr marL="1409342" indent="-228497" algn="l" defTabSz="914320" rtl="0" eaLnBrk="1" fontAlgn="base" hangingPunct="1">
        <a:spcBef>
          <a:spcPct val="20000"/>
        </a:spcBef>
        <a:spcAft>
          <a:spcPct val="0"/>
        </a:spcAft>
        <a:buChar char="»"/>
        <a:defRPr sz="2000">
          <a:solidFill>
            <a:schemeClr val="tx1"/>
          </a:solidFill>
          <a:latin typeface="+mn-lt"/>
        </a:defRPr>
      </a:lvl5pPr>
      <a:lvl6pPr marL="1504577" indent="-228497" algn="l" defTabSz="914320" rtl="0" eaLnBrk="1" fontAlgn="base" hangingPunct="1">
        <a:spcBef>
          <a:spcPct val="20000"/>
        </a:spcBef>
        <a:spcAft>
          <a:spcPct val="0"/>
        </a:spcAft>
        <a:buChar char="»"/>
        <a:defRPr sz="2000">
          <a:solidFill>
            <a:schemeClr val="tx1"/>
          </a:solidFill>
          <a:latin typeface="+mn-lt"/>
        </a:defRPr>
      </a:lvl6pPr>
      <a:lvl7pPr marL="1599812" indent="-228497" algn="l" defTabSz="914320" rtl="0" eaLnBrk="1" fontAlgn="base" hangingPunct="1">
        <a:spcBef>
          <a:spcPct val="20000"/>
        </a:spcBef>
        <a:spcAft>
          <a:spcPct val="0"/>
        </a:spcAft>
        <a:buChar char="»"/>
        <a:defRPr sz="2000">
          <a:solidFill>
            <a:schemeClr val="tx1"/>
          </a:solidFill>
          <a:latin typeface="+mn-lt"/>
        </a:defRPr>
      </a:lvl7pPr>
      <a:lvl8pPr marL="1695046" indent="-228497" algn="l" defTabSz="914320" rtl="0" eaLnBrk="1" fontAlgn="base" hangingPunct="1">
        <a:spcBef>
          <a:spcPct val="20000"/>
        </a:spcBef>
        <a:spcAft>
          <a:spcPct val="0"/>
        </a:spcAft>
        <a:buChar char="»"/>
        <a:defRPr sz="2000">
          <a:solidFill>
            <a:schemeClr val="tx1"/>
          </a:solidFill>
          <a:latin typeface="+mn-lt"/>
        </a:defRPr>
      </a:lvl8pPr>
      <a:lvl9pPr marL="1790281" indent="-228497" algn="l" defTabSz="914320"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190470" rtl="0" eaLnBrk="1" latinLnBrk="0" hangingPunct="1">
        <a:defRPr sz="400" kern="1200">
          <a:solidFill>
            <a:schemeClr val="tx1"/>
          </a:solidFill>
          <a:latin typeface="+mn-lt"/>
          <a:ea typeface="+mn-ea"/>
          <a:cs typeface="+mn-cs"/>
        </a:defRPr>
      </a:lvl1pPr>
      <a:lvl2pPr marL="95235" algn="l" defTabSz="190470" rtl="0" eaLnBrk="1" latinLnBrk="0" hangingPunct="1">
        <a:defRPr sz="400" kern="1200">
          <a:solidFill>
            <a:schemeClr val="tx1"/>
          </a:solidFill>
          <a:latin typeface="+mn-lt"/>
          <a:ea typeface="+mn-ea"/>
          <a:cs typeface="+mn-cs"/>
        </a:defRPr>
      </a:lvl2pPr>
      <a:lvl3pPr marL="190470" algn="l" defTabSz="190470" rtl="0" eaLnBrk="1" latinLnBrk="0" hangingPunct="1">
        <a:defRPr sz="400" kern="1200">
          <a:solidFill>
            <a:schemeClr val="tx1"/>
          </a:solidFill>
          <a:latin typeface="+mn-lt"/>
          <a:ea typeface="+mn-ea"/>
          <a:cs typeface="+mn-cs"/>
        </a:defRPr>
      </a:lvl3pPr>
      <a:lvl4pPr marL="285704" algn="l" defTabSz="190470" rtl="0" eaLnBrk="1" latinLnBrk="0" hangingPunct="1">
        <a:defRPr sz="400" kern="1200">
          <a:solidFill>
            <a:schemeClr val="tx1"/>
          </a:solidFill>
          <a:latin typeface="+mn-lt"/>
          <a:ea typeface="+mn-ea"/>
          <a:cs typeface="+mn-cs"/>
        </a:defRPr>
      </a:lvl4pPr>
      <a:lvl5pPr marL="380939" algn="l" defTabSz="190470" rtl="0" eaLnBrk="1" latinLnBrk="0" hangingPunct="1">
        <a:defRPr sz="400" kern="1200">
          <a:solidFill>
            <a:schemeClr val="tx1"/>
          </a:solidFill>
          <a:latin typeface="+mn-lt"/>
          <a:ea typeface="+mn-ea"/>
          <a:cs typeface="+mn-cs"/>
        </a:defRPr>
      </a:lvl5pPr>
      <a:lvl6pPr marL="476174" algn="l" defTabSz="190470" rtl="0" eaLnBrk="1" latinLnBrk="0" hangingPunct="1">
        <a:defRPr sz="400" kern="1200">
          <a:solidFill>
            <a:schemeClr val="tx1"/>
          </a:solidFill>
          <a:latin typeface="+mn-lt"/>
          <a:ea typeface="+mn-ea"/>
          <a:cs typeface="+mn-cs"/>
        </a:defRPr>
      </a:lvl6pPr>
      <a:lvl7pPr marL="571409" algn="l" defTabSz="190470" rtl="0" eaLnBrk="1" latinLnBrk="0" hangingPunct="1">
        <a:defRPr sz="400" kern="1200">
          <a:solidFill>
            <a:schemeClr val="tx1"/>
          </a:solidFill>
          <a:latin typeface="+mn-lt"/>
          <a:ea typeface="+mn-ea"/>
          <a:cs typeface="+mn-cs"/>
        </a:defRPr>
      </a:lvl7pPr>
      <a:lvl8pPr marL="666643" algn="l" defTabSz="190470" rtl="0" eaLnBrk="1" latinLnBrk="0" hangingPunct="1">
        <a:defRPr sz="400" kern="1200">
          <a:solidFill>
            <a:schemeClr val="tx1"/>
          </a:solidFill>
          <a:latin typeface="+mn-lt"/>
          <a:ea typeface="+mn-ea"/>
          <a:cs typeface="+mn-cs"/>
        </a:defRPr>
      </a:lvl8pPr>
      <a:lvl9pPr marL="761878" algn="l" defTabSz="190470" rtl="0" eaLnBrk="1" latinLnBrk="0" hangingPunct="1">
        <a:defRPr sz="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sz="2400" dirty="0">
              <a:solidFill>
                <a:schemeClr val="bg1"/>
              </a:solidFill>
              <a:latin typeface="+mn-lt"/>
            </a:endParaRPr>
          </a:p>
        </p:txBody>
      </p:sp>
      <p:sp>
        <p:nvSpPr>
          <p:cNvPr id="3" name="Content Placeholder 2"/>
          <p:cNvSpPr>
            <a:spLocks noGrp="1"/>
          </p:cNvSpPr>
          <p:nvPr>
            <p:ph idx="1"/>
          </p:nvPr>
        </p:nvSpPr>
        <p:spPr>
          <a:xfrm>
            <a:off x="457200" y="1340768"/>
            <a:ext cx="8229600" cy="4968592"/>
          </a:xfrm>
        </p:spPr>
        <p:txBody>
          <a:bodyPr/>
          <a:lstStyle/>
          <a:p>
            <a:pPr marL="137160" indent="0" algn="ctr">
              <a:buNone/>
            </a:pPr>
            <a:r>
              <a:rPr lang="en-IE" sz="2400" dirty="0" smtClean="0">
                <a:solidFill>
                  <a:schemeClr val="bg1"/>
                </a:solidFill>
              </a:rPr>
              <a:t>	</a:t>
            </a:r>
          </a:p>
          <a:p>
            <a:pPr marL="137160" indent="0" algn="ctr">
              <a:buNone/>
            </a:pPr>
            <a:endParaRPr lang="en-IE" sz="2400" dirty="0">
              <a:solidFill>
                <a:schemeClr val="bg1"/>
              </a:solidFill>
            </a:endParaRPr>
          </a:p>
          <a:p>
            <a:pPr marL="137160" indent="0" algn="ctr">
              <a:buNone/>
            </a:pPr>
            <a:r>
              <a:rPr lang="en-IE" sz="3600" dirty="0" smtClean="0">
                <a:solidFill>
                  <a:schemeClr val="bg1"/>
                </a:solidFill>
              </a:rPr>
              <a:t>Ruth Morrissey Casey</a:t>
            </a:r>
          </a:p>
          <a:p>
            <a:pPr marL="137160" indent="0" algn="ctr">
              <a:buNone/>
            </a:pPr>
            <a:r>
              <a:rPr lang="en-IE" sz="3600" dirty="0" smtClean="0">
                <a:solidFill>
                  <a:schemeClr val="bg1"/>
                </a:solidFill>
              </a:rPr>
              <a:t>PhD Student</a:t>
            </a:r>
          </a:p>
          <a:p>
            <a:pPr marL="137160" indent="0" algn="ctr">
              <a:buNone/>
            </a:pPr>
            <a:endParaRPr lang="en-IE" sz="3600" dirty="0" smtClean="0">
              <a:solidFill>
                <a:schemeClr val="bg1"/>
              </a:solidFill>
            </a:endParaRPr>
          </a:p>
          <a:p>
            <a:pPr marL="137160" indent="0" algn="ctr">
              <a:buNone/>
            </a:pPr>
            <a:endParaRPr lang="en-IE" sz="3600" dirty="0" smtClean="0">
              <a:solidFill>
                <a:schemeClr val="bg1"/>
              </a:solidFill>
            </a:endParaRPr>
          </a:p>
          <a:p>
            <a:pPr marL="137160" indent="0" algn="ctr">
              <a:buNone/>
            </a:pPr>
            <a:endParaRPr lang="en-IE" sz="2400" dirty="0" smtClean="0">
              <a:solidFill>
                <a:schemeClr val="bg1"/>
              </a:solidFill>
            </a:endParaRPr>
          </a:p>
          <a:p>
            <a:pPr marL="137160" indent="0" algn="ctr">
              <a:buNone/>
            </a:pPr>
            <a:endParaRPr lang="en-IE" dirty="0" smtClean="0"/>
          </a:p>
          <a:p>
            <a:endParaRPr lang="en-IE" dirty="0"/>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4797152"/>
            <a:ext cx="3491880" cy="1801531"/>
          </a:xfrm>
          <a:prstGeom prst="rect">
            <a:avLst/>
          </a:prstGeom>
        </p:spPr>
      </p:pic>
    </p:spTree>
    <p:extLst>
      <p:ext uri="{BB962C8B-B14F-4D97-AF65-F5344CB8AC3E}">
        <p14:creationId xmlns:p14="http://schemas.microsoft.com/office/powerpoint/2010/main" val="842536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011" y="190501"/>
            <a:ext cx="6229614" cy="358180"/>
          </a:xfrm>
        </p:spPr>
        <p:txBody>
          <a:bodyPr/>
          <a:lstStyle/>
          <a:p>
            <a:r>
              <a:rPr lang="en-GB" sz="2000" dirty="0" smtClean="0">
                <a:solidFill>
                  <a:schemeClr val="bg1"/>
                </a:solidFill>
                <a:latin typeface="+mn-lt"/>
              </a:rPr>
              <a:t>Progress to Date</a:t>
            </a:r>
            <a:endParaRPr lang="en-GB" sz="2000" dirty="0">
              <a:solidFill>
                <a:schemeClr val="bg1"/>
              </a:solidFill>
              <a:latin typeface="+mn-lt"/>
            </a:endParaRPr>
          </a:p>
        </p:txBody>
      </p:sp>
      <p:sp>
        <p:nvSpPr>
          <p:cNvPr id="3" name="Content Placeholder 2"/>
          <p:cNvSpPr>
            <a:spLocks noGrp="1"/>
          </p:cNvSpPr>
          <p:nvPr>
            <p:ph idx="1"/>
          </p:nvPr>
        </p:nvSpPr>
        <p:spPr>
          <a:xfrm>
            <a:off x="1043608" y="620688"/>
            <a:ext cx="7272808" cy="5400600"/>
          </a:xfrm>
        </p:spPr>
        <p:txBody>
          <a:bodyPr/>
          <a:lstStyle/>
          <a:p>
            <a:r>
              <a:rPr lang="en-IE" sz="2000" dirty="0" smtClean="0">
                <a:solidFill>
                  <a:schemeClr val="bg1"/>
                </a:solidFill>
              </a:rPr>
              <a:t>Discussion groups were formed with eight transition year students from six alternative schools in Co. Clare.</a:t>
            </a:r>
          </a:p>
          <a:p>
            <a:r>
              <a:rPr lang="en-IE" sz="2000" dirty="0" smtClean="0">
                <a:solidFill>
                  <a:schemeClr val="bg1"/>
                </a:solidFill>
              </a:rPr>
              <a:t>Students were be chosen by means of random sampling (Morrison, 1993)</a:t>
            </a:r>
          </a:p>
          <a:p>
            <a:r>
              <a:rPr lang="en-IE" sz="2000" dirty="0" smtClean="0">
                <a:solidFill>
                  <a:schemeClr val="bg1"/>
                </a:solidFill>
              </a:rPr>
              <a:t>Transcripts were coded in accordance with the theoretical lens of </a:t>
            </a:r>
            <a:r>
              <a:rPr lang="en-IE" sz="2000" dirty="0" err="1" smtClean="0">
                <a:solidFill>
                  <a:schemeClr val="bg1"/>
                </a:solidFill>
              </a:rPr>
              <a:t>Wetherall</a:t>
            </a:r>
            <a:r>
              <a:rPr lang="en-IE" sz="2000" dirty="0" smtClean="0">
                <a:solidFill>
                  <a:schemeClr val="bg1"/>
                </a:solidFill>
              </a:rPr>
              <a:t> and Potter (1992).</a:t>
            </a:r>
          </a:p>
          <a:p>
            <a:r>
              <a:rPr lang="en-IE" sz="2000" dirty="0" smtClean="0">
                <a:solidFill>
                  <a:schemeClr val="bg1"/>
                </a:solidFill>
              </a:rPr>
              <a:t>Reading of literature has been ongoing </a:t>
            </a:r>
          </a:p>
          <a:p>
            <a:pPr marL="0" indent="0">
              <a:buNone/>
            </a:pPr>
            <a:r>
              <a:rPr lang="en-IE" sz="2000" dirty="0">
                <a:solidFill>
                  <a:schemeClr val="bg1"/>
                </a:solidFill>
              </a:rPr>
              <a:t> </a:t>
            </a:r>
            <a:r>
              <a:rPr lang="en-IE" sz="2000" dirty="0" smtClean="0">
                <a:solidFill>
                  <a:schemeClr val="bg1"/>
                </a:solidFill>
              </a:rPr>
              <a:t>	</a:t>
            </a:r>
          </a:p>
          <a:p>
            <a:pPr marL="0" indent="0">
              <a:buNone/>
            </a:pPr>
            <a:r>
              <a:rPr lang="en-IE" sz="2000" b="1" dirty="0" smtClean="0">
                <a:solidFill>
                  <a:schemeClr val="bg1"/>
                </a:solidFill>
              </a:rPr>
              <a:t>Attendance of Conferences </a:t>
            </a:r>
          </a:p>
          <a:p>
            <a:pPr marL="0" indent="0">
              <a:buNone/>
            </a:pPr>
            <a:r>
              <a:rPr lang="en-IE" sz="2000" dirty="0" smtClean="0">
                <a:solidFill>
                  <a:schemeClr val="bg1"/>
                </a:solidFill>
              </a:rPr>
              <a:t>I have attended presented and attended numerous conferences including the Mary Immaculate Summer School, the ERSI national conference, the Doctoral Research  Conference in Queens University Belfast, Teagasc Tionóil, the Clare ad Limerick Education Board Conference 2014 and 2015</a:t>
            </a:r>
          </a:p>
          <a:p>
            <a:endParaRPr lang="en-GB" sz="20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4011" y="190501"/>
            <a:ext cx="6229614" cy="430188"/>
          </a:xfrm>
        </p:spPr>
        <p:txBody>
          <a:bodyPr/>
          <a:lstStyle/>
          <a:p>
            <a:r>
              <a:rPr lang="en-GB" sz="2000" dirty="0" smtClean="0">
                <a:solidFill>
                  <a:schemeClr val="bg1"/>
                </a:solidFill>
                <a:latin typeface="+mn-lt"/>
              </a:rPr>
              <a:t>Bibliography</a:t>
            </a:r>
            <a:endParaRPr lang="en-GB" sz="2000" dirty="0">
              <a:solidFill>
                <a:schemeClr val="bg1"/>
              </a:solidFill>
              <a:latin typeface="+mn-lt"/>
            </a:endParaRPr>
          </a:p>
        </p:txBody>
      </p:sp>
      <p:sp>
        <p:nvSpPr>
          <p:cNvPr id="3" name="Content Placeholder 2"/>
          <p:cNvSpPr>
            <a:spLocks noGrp="1"/>
          </p:cNvSpPr>
          <p:nvPr>
            <p:ph idx="1"/>
          </p:nvPr>
        </p:nvSpPr>
        <p:spPr>
          <a:xfrm>
            <a:off x="467544" y="692696"/>
            <a:ext cx="8219256" cy="5616664"/>
          </a:xfrm>
        </p:spPr>
        <p:txBody>
          <a:bodyPr>
            <a:noAutofit/>
          </a:bodyPr>
          <a:lstStyle/>
          <a:p>
            <a:r>
              <a:rPr lang="en-GB" sz="2000" dirty="0" smtClean="0">
                <a:solidFill>
                  <a:schemeClr val="bg1"/>
                </a:solidFill>
              </a:rPr>
              <a:t>Billig, M (1991) </a:t>
            </a:r>
            <a:r>
              <a:rPr lang="en-GB" sz="2000" i="1" dirty="0" smtClean="0">
                <a:solidFill>
                  <a:schemeClr val="bg1"/>
                </a:solidFill>
              </a:rPr>
              <a:t>Ideology, Rhetoric and Opinion </a:t>
            </a:r>
            <a:r>
              <a:rPr lang="en-GB" sz="2000" dirty="0" smtClean="0">
                <a:solidFill>
                  <a:schemeClr val="bg1"/>
                </a:solidFill>
              </a:rPr>
              <a:t>London: Sage</a:t>
            </a:r>
          </a:p>
          <a:p>
            <a:r>
              <a:rPr lang="en-GB" sz="2000" dirty="0" smtClean="0">
                <a:solidFill>
                  <a:schemeClr val="bg1"/>
                </a:solidFill>
                <a:cs typeface="Times New Roman" pitchFamily="18" charset="0"/>
              </a:rPr>
              <a:t>Bunreacht na hEireann, (1937) Article 8</a:t>
            </a:r>
          </a:p>
          <a:p>
            <a:r>
              <a:rPr lang="en-GB" sz="2000" dirty="0" smtClean="0">
                <a:solidFill>
                  <a:schemeClr val="bg1"/>
                </a:solidFill>
                <a:cs typeface="Times New Roman" pitchFamily="18" charset="0"/>
              </a:rPr>
              <a:t>Edley, N., (2001) “Analysing Masculinities: Interpretive Repertoires, Subject positioning and Ideological Dilemmas” in </a:t>
            </a:r>
            <a:r>
              <a:rPr lang="en-GB" sz="2000" i="1" dirty="0" smtClean="0">
                <a:solidFill>
                  <a:schemeClr val="bg1"/>
                </a:solidFill>
                <a:cs typeface="Times New Roman" pitchFamily="18" charset="0"/>
              </a:rPr>
              <a:t>Discourse as Data: A guide for analysis</a:t>
            </a:r>
            <a:r>
              <a:rPr lang="en-GB" sz="2000" dirty="0" smtClean="0">
                <a:solidFill>
                  <a:schemeClr val="bg1"/>
                </a:solidFill>
                <a:cs typeface="Times New Roman" pitchFamily="18" charset="0"/>
              </a:rPr>
              <a:t> by Margaret Wetherall , Stephanie Taylor and Simeon E. Yeats, London: Sage</a:t>
            </a:r>
          </a:p>
          <a:p>
            <a:r>
              <a:rPr lang="en-GB" sz="2000" dirty="0" smtClean="0">
                <a:solidFill>
                  <a:schemeClr val="bg1"/>
                </a:solidFill>
              </a:rPr>
              <a:t>Harris, J. and Murtagh, L. (1999). </a:t>
            </a:r>
            <a:r>
              <a:rPr lang="en-GB" sz="2000" i="1" dirty="0" smtClean="0">
                <a:solidFill>
                  <a:schemeClr val="bg1"/>
                </a:solidFill>
              </a:rPr>
              <a:t>Teaching and Learning Irish in Primary School: A Review of Research and Development. Baile Átha Cliath: Institiuid Teangeolaíochta </a:t>
            </a:r>
            <a:r>
              <a:rPr lang="en-GB" sz="2000" i="1" dirty="0" err="1" smtClean="0">
                <a:solidFill>
                  <a:schemeClr val="bg1"/>
                </a:solidFill>
              </a:rPr>
              <a:t>Éireann</a:t>
            </a:r>
            <a:r>
              <a:rPr lang="en-GB" sz="2000" i="1" dirty="0" smtClean="0">
                <a:solidFill>
                  <a:schemeClr val="bg1"/>
                </a:solidFill>
              </a:rPr>
              <a:t>.</a:t>
            </a:r>
          </a:p>
          <a:p>
            <a:r>
              <a:rPr lang="en-GB" sz="2000" dirty="0" smtClean="0">
                <a:solidFill>
                  <a:schemeClr val="bg1"/>
                </a:solidFill>
              </a:rPr>
              <a:t>Hickey, T. (1999c). "Irish in Education in the Republic of Ireland." pp. 85-86. (in) </a:t>
            </a:r>
            <a:r>
              <a:rPr lang="en-GB" sz="2000" dirty="0" err="1" smtClean="0">
                <a:solidFill>
                  <a:schemeClr val="bg1"/>
                </a:solidFill>
              </a:rPr>
              <a:t>Spolsky</a:t>
            </a:r>
            <a:r>
              <a:rPr lang="en-GB" sz="2000" dirty="0" smtClean="0">
                <a:solidFill>
                  <a:schemeClr val="bg1"/>
                </a:solidFill>
              </a:rPr>
              <a:t>, B. (Ed.) </a:t>
            </a:r>
            <a:r>
              <a:rPr lang="en-GB" sz="2000" i="1" dirty="0" smtClean="0">
                <a:solidFill>
                  <a:schemeClr val="bg1"/>
                </a:solidFill>
              </a:rPr>
              <a:t>Concise Encyclopaedia of Educational Linguistics. Oxford: </a:t>
            </a:r>
            <a:r>
              <a:rPr lang="en-GB" sz="2000" i="1" dirty="0" err="1" smtClean="0">
                <a:solidFill>
                  <a:schemeClr val="bg1"/>
                </a:solidFill>
              </a:rPr>
              <a:t>Pergamon</a:t>
            </a:r>
            <a:r>
              <a:rPr lang="en-GB" sz="2000" i="1" dirty="0" smtClean="0">
                <a:solidFill>
                  <a:schemeClr val="bg1"/>
                </a:solidFill>
              </a:rPr>
              <a:t> Press.</a:t>
            </a:r>
          </a:p>
          <a:p>
            <a:pPr marL="342900" indent="-342900">
              <a:buFont typeface="Arial" panose="020B0604020202020204" pitchFamily="34" charset="0"/>
              <a:buChar char="•"/>
            </a:pPr>
            <a:r>
              <a:rPr lang="en-GB" sz="2000" dirty="0">
                <a:solidFill>
                  <a:schemeClr val="bg1"/>
                </a:solidFill>
              </a:rPr>
              <a:t>Hall, S (1996) Introduction: Who needs identity? In S Hall and P Du Gay (</a:t>
            </a:r>
            <a:r>
              <a:rPr lang="en-GB" sz="2000" dirty="0" err="1">
                <a:solidFill>
                  <a:schemeClr val="bg1"/>
                </a:solidFill>
              </a:rPr>
              <a:t>eds</a:t>
            </a:r>
            <a:r>
              <a:rPr lang="en-GB" sz="2000" dirty="0">
                <a:solidFill>
                  <a:schemeClr val="bg1"/>
                </a:solidFill>
              </a:rPr>
              <a:t>) </a:t>
            </a:r>
            <a:r>
              <a:rPr lang="en-GB" sz="2000" i="1" dirty="0">
                <a:solidFill>
                  <a:schemeClr val="bg1"/>
                </a:solidFill>
              </a:rPr>
              <a:t>Questions of Cultural Identity </a:t>
            </a:r>
            <a:r>
              <a:rPr lang="en-GB" sz="2000" dirty="0">
                <a:solidFill>
                  <a:schemeClr val="bg1"/>
                </a:solidFill>
              </a:rPr>
              <a:t>London: Sage Publications</a:t>
            </a:r>
          </a:p>
          <a:p>
            <a:pPr marL="342900" indent="-342900">
              <a:buFont typeface="Arial" panose="020B0604020202020204" pitchFamily="34" charset="0"/>
              <a:buChar char="•"/>
            </a:pPr>
            <a:r>
              <a:rPr lang="en-IE" sz="2000" dirty="0">
                <a:solidFill>
                  <a:schemeClr val="bg1"/>
                </a:solidFill>
              </a:rPr>
              <a:t>O </a:t>
            </a:r>
            <a:r>
              <a:rPr lang="en-IE" sz="2000" dirty="0" err="1">
                <a:solidFill>
                  <a:schemeClr val="bg1"/>
                </a:solidFill>
              </a:rPr>
              <a:t>Croidheáin</a:t>
            </a:r>
            <a:r>
              <a:rPr lang="en-IE" sz="2000" dirty="0">
                <a:solidFill>
                  <a:schemeClr val="bg1"/>
                </a:solidFill>
              </a:rPr>
              <a:t>, C., (2006) </a:t>
            </a:r>
            <a:r>
              <a:rPr lang="en-IE" sz="2000" i="1" dirty="0">
                <a:solidFill>
                  <a:schemeClr val="bg1"/>
                </a:solidFill>
              </a:rPr>
              <a:t>Language from Below. </a:t>
            </a:r>
            <a:r>
              <a:rPr lang="en-IE" sz="2000" dirty="0">
                <a:solidFill>
                  <a:schemeClr val="bg1"/>
                </a:solidFill>
              </a:rPr>
              <a:t>Dublin: Peter Lang</a:t>
            </a:r>
          </a:p>
          <a:p>
            <a:r>
              <a:rPr lang="en-IE" sz="2000" dirty="0" smtClean="0">
                <a:solidFill>
                  <a:schemeClr val="bg1"/>
                </a:solidFill>
                <a:cs typeface="Times New Roman" pitchFamily="18" charset="0"/>
              </a:rPr>
              <a:t> </a:t>
            </a:r>
            <a:r>
              <a:rPr lang="en-IE" sz="2000" dirty="0">
                <a:solidFill>
                  <a:schemeClr val="bg1"/>
                </a:solidFill>
                <a:cs typeface="Times New Roman" pitchFamily="18" charset="0"/>
              </a:rPr>
              <a:t>National Council for Curriculum and Assessment (2005) </a:t>
            </a:r>
            <a:r>
              <a:rPr lang="en-IE" sz="2000" i="1" dirty="0">
                <a:solidFill>
                  <a:schemeClr val="bg1"/>
                </a:solidFill>
                <a:cs typeface="Times New Roman" pitchFamily="18" charset="0"/>
              </a:rPr>
              <a:t>Review of  </a:t>
            </a:r>
            <a:r>
              <a:rPr lang="en-IE" sz="2000" i="1" dirty="0" smtClean="0">
                <a:solidFill>
                  <a:schemeClr val="bg1"/>
                </a:solidFill>
                <a:cs typeface="Times New Roman" pitchFamily="18" charset="0"/>
              </a:rPr>
              <a:t>Languages</a:t>
            </a:r>
            <a:r>
              <a:rPr lang="en-IE" sz="2000" dirty="0">
                <a:solidFill>
                  <a:schemeClr val="bg1"/>
                </a:solidFill>
                <a:cs typeface="Times New Roman" pitchFamily="18" charset="0"/>
              </a:rPr>
              <a:t>. Dublin: </a:t>
            </a:r>
            <a:r>
              <a:rPr lang="en-IE" sz="2000" dirty="0" smtClean="0">
                <a:solidFill>
                  <a:schemeClr val="bg1"/>
                </a:solidFill>
                <a:cs typeface="Times New Roman" pitchFamily="18" charset="0"/>
              </a:rPr>
              <a:t>NCCA</a:t>
            </a:r>
          </a:p>
          <a:p>
            <a:endParaRPr lang="en-IE" sz="1800" dirty="0">
              <a:solidFill>
                <a:schemeClr val="bg1"/>
              </a:solidFill>
              <a:cs typeface="Times New Roman" pitchFamily="18" charset="0"/>
            </a:endParaRPr>
          </a:p>
          <a:p>
            <a:endParaRPr lang="en-GB" sz="2000"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640960" cy="5940088"/>
          </a:xfrm>
          <a:prstGeom prst="rect">
            <a:avLst/>
          </a:prstGeom>
        </p:spPr>
        <p:txBody>
          <a:bodyPr wrap="square">
            <a:spAutoFit/>
          </a:bodyPr>
          <a:lstStyle/>
          <a:p>
            <a:r>
              <a:rPr lang="en-GB" sz="2000" b="1" dirty="0" smtClean="0">
                <a:solidFill>
                  <a:schemeClr val="bg1"/>
                </a:solidFill>
              </a:rPr>
              <a:t>     Bibliography</a:t>
            </a:r>
          </a:p>
          <a:p>
            <a:endParaRPr lang="en-GB" sz="2000" b="1" dirty="0" smtClean="0">
              <a:solidFill>
                <a:schemeClr val="bg1"/>
              </a:solidFill>
            </a:endParaRPr>
          </a:p>
          <a:p>
            <a:pPr marL="342900" indent="-342900">
              <a:buFont typeface="Arial" panose="020B0604020202020204" pitchFamily="34" charset="0"/>
              <a:buChar char="•"/>
            </a:pPr>
            <a:r>
              <a:rPr lang="en-GB" sz="2000" dirty="0" err="1" smtClean="0">
                <a:solidFill>
                  <a:schemeClr val="bg1"/>
                </a:solidFill>
              </a:rPr>
              <a:t>Orlikowski</a:t>
            </a:r>
            <a:r>
              <a:rPr lang="en-GB" sz="2000" dirty="0" smtClean="0">
                <a:solidFill>
                  <a:schemeClr val="bg1"/>
                </a:solidFill>
              </a:rPr>
              <a:t>, W.J. &amp; </a:t>
            </a:r>
            <a:r>
              <a:rPr lang="en-GB" sz="2000" dirty="0" err="1" smtClean="0">
                <a:solidFill>
                  <a:schemeClr val="bg1"/>
                </a:solidFill>
              </a:rPr>
              <a:t>Baroudi</a:t>
            </a:r>
            <a:r>
              <a:rPr lang="en-GB" sz="2000" dirty="0" smtClean="0">
                <a:solidFill>
                  <a:schemeClr val="bg1"/>
                </a:solidFill>
              </a:rPr>
              <a:t>, J.J. “Studying Information Technology in Organizations: Research Approaches and Assumptions”, Information Systems Research(2) 1991,pp.1-28</a:t>
            </a:r>
          </a:p>
          <a:p>
            <a:pPr marL="285750" indent="-285750">
              <a:buFont typeface="Arial" panose="020B0604020202020204" pitchFamily="34" charset="0"/>
              <a:buChar char="•"/>
            </a:pPr>
            <a:r>
              <a:rPr lang="en-IE" sz="2000" dirty="0" smtClean="0">
                <a:solidFill>
                  <a:schemeClr val="bg1"/>
                </a:solidFill>
                <a:cs typeface="Times New Roman" pitchFamily="18" charset="0"/>
              </a:rPr>
              <a:t>Pennycook, A. (2004) ‘Language Policy and the Ecological Turn’ </a:t>
            </a:r>
            <a:r>
              <a:rPr lang="en-IE" sz="2000" i="1" dirty="0" smtClean="0">
                <a:solidFill>
                  <a:schemeClr val="bg1"/>
                </a:solidFill>
                <a:cs typeface="Times New Roman" pitchFamily="18" charset="0"/>
              </a:rPr>
              <a:t>Language Policy 3</a:t>
            </a:r>
            <a:r>
              <a:rPr lang="en-IE" sz="2000" dirty="0" smtClean="0">
                <a:solidFill>
                  <a:schemeClr val="bg1"/>
                </a:solidFill>
                <a:cs typeface="Times New Roman" pitchFamily="18" charset="0"/>
              </a:rPr>
              <a:t>: 213-39</a:t>
            </a:r>
            <a:endParaRPr lang="en-GB" sz="2000" dirty="0" smtClean="0">
              <a:solidFill>
                <a:schemeClr val="bg1"/>
              </a:solidFill>
              <a:cs typeface="Times New Roman" pitchFamily="18" charset="0"/>
            </a:endParaRPr>
          </a:p>
          <a:p>
            <a:pPr marL="342900" indent="-342900">
              <a:buFont typeface="Arial" panose="020B0604020202020204" pitchFamily="34" charset="0"/>
              <a:buChar char="•"/>
            </a:pPr>
            <a:r>
              <a:rPr lang="en-GB" sz="2000" dirty="0" err="1" smtClean="0">
                <a:solidFill>
                  <a:schemeClr val="bg1"/>
                </a:solidFill>
              </a:rPr>
              <a:t>Wetherell</a:t>
            </a:r>
            <a:r>
              <a:rPr lang="en-GB" sz="2000" dirty="0" smtClean="0">
                <a:solidFill>
                  <a:schemeClr val="bg1"/>
                </a:solidFill>
              </a:rPr>
              <a:t>, M, </a:t>
            </a:r>
            <a:r>
              <a:rPr lang="en-GB" sz="2000" dirty="0" err="1" smtClean="0">
                <a:solidFill>
                  <a:schemeClr val="bg1"/>
                </a:solidFill>
              </a:rPr>
              <a:t>Stiven</a:t>
            </a:r>
            <a:r>
              <a:rPr lang="en-GB" sz="2000" dirty="0" smtClean="0">
                <a:solidFill>
                  <a:schemeClr val="bg1"/>
                </a:solidFill>
              </a:rPr>
              <a:t>, H and Potter, J (1987) Unequal egalitarianism: A                      preliminary study of discourses concerning gender and employment opportunities. </a:t>
            </a:r>
            <a:r>
              <a:rPr lang="en-GB" sz="2000" i="1" dirty="0" smtClean="0">
                <a:solidFill>
                  <a:schemeClr val="bg1"/>
                </a:solidFill>
              </a:rPr>
              <a:t>British Journal of Social Psychology, Vol.26, pp.59-71</a:t>
            </a:r>
          </a:p>
          <a:p>
            <a:pPr marL="342900" indent="-342900">
              <a:buFont typeface="Arial" panose="020B0604020202020204" pitchFamily="34" charset="0"/>
              <a:buChar char="•"/>
            </a:pPr>
            <a:r>
              <a:rPr lang="en-GB" sz="2000" dirty="0" err="1" smtClean="0">
                <a:solidFill>
                  <a:schemeClr val="bg1"/>
                </a:solidFill>
                <a:cs typeface="Times New Roman" pitchFamily="18" charset="0"/>
              </a:rPr>
              <a:t>Wetherell</a:t>
            </a:r>
            <a:r>
              <a:rPr lang="en-GB" sz="2000" dirty="0" smtClean="0">
                <a:solidFill>
                  <a:schemeClr val="bg1"/>
                </a:solidFill>
                <a:cs typeface="Times New Roman" pitchFamily="18" charset="0"/>
              </a:rPr>
              <a:t>, M., &amp; Potter, J. (1988). Discourse analysis and the identification of interpretive repertoires. In C. </a:t>
            </a:r>
            <a:r>
              <a:rPr lang="en-GB" sz="2000" dirty="0" err="1" smtClean="0">
                <a:solidFill>
                  <a:schemeClr val="bg1"/>
                </a:solidFill>
                <a:cs typeface="Times New Roman" pitchFamily="18" charset="0"/>
              </a:rPr>
              <a:t>Antaki</a:t>
            </a:r>
            <a:r>
              <a:rPr lang="en-GB" sz="2000" dirty="0" smtClean="0">
                <a:solidFill>
                  <a:schemeClr val="bg1"/>
                </a:solidFill>
                <a:cs typeface="Times New Roman" pitchFamily="18" charset="0"/>
              </a:rPr>
              <a:t> (Ed.), </a:t>
            </a:r>
            <a:r>
              <a:rPr lang="en-GB" sz="2000" i="1" dirty="0" smtClean="0">
                <a:solidFill>
                  <a:schemeClr val="bg1"/>
                </a:solidFill>
                <a:cs typeface="Times New Roman" pitchFamily="18" charset="0"/>
              </a:rPr>
              <a:t>Analysing everyday explanation: A casebook of methods</a:t>
            </a:r>
            <a:r>
              <a:rPr lang="en-GB" sz="2000" dirty="0" smtClean="0">
                <a:solidFill>
                  <a:schemeClr val="bg1"/>
                </a:solidFill>
                <a:cs typeface="Times New Roman" pitchFamily="18" charset="0"/>
              </a:rPr>
              <a:t> (pp. 168-183). Newbury Park, CA: Sage.</a:t>
            </a:r>
          </a:p>
          <a:p>
            <a:pPr marL="342900" indent="-342900">
              <a:buFont typeface="Arial" panose="020B0604020202020204" pitchFamily="34" charset="0"/>
              <a:buChar char="•"/>
            </a:pPr>
            <a:r>
              <a:rPr lang="en-GB" sz="2000" dirty="0" smtClean="0">
                <a:solidFill>
                  <a:schemeClr val="bg1"/>
                </a:solidFill>
              </a:rPr>
              <a:t>Taylor, S. (2001) ‘Locating and Conducting Discourse Analytic Research’, in </a:t>
            </a:r>
            <a:r>
              <a:rPr lang="en-GB" sz="2000" dirty="0" err="1" smtClean="0">
                <a:solidFill>
                  <a:schemeClr val="bg1"/>
                </a:solidFill>
              </a:rPr>
              <a:t>Wetherell</a:t>
            </a:r>
            <a:r>
              <a:rPr lang="en-GB" sz="2000" dirty="0" smtClean="0">
                <a:solidFill>
                  <a:schemeClr val="bg1"/>
                </a:solidFill>
              </a:rPr>
              <a:t>, M., Taylor, S., and Yates, S.J. (eds.) </a:t>
            </a:r>
            <a:r>
              <a:rPr lang="en-GB" sz="2000" i="1" dirty="0" smtClean="0">
                <a:solidFill>
                  <a:schemeClr val="bg1"/>
                </a:solidFill>
              </a:rPr>
              <a:t>Discourse as Data. London: Sage.</a:t>
            </a:r>
          </a:p>
          <a:p>
            <a:pPr marL="342900" indent="-342900">
              <a:buFont typeface="Arial" panose="020B0604020202020204" pitchFamily="34" charset="0"/>
              <a:buChar char="•"/>
            </a:pPr>
            <a:r>
              <a:rPr lang="en-GB" sz="2000" dirty="0" smtClean="0">
                <a:solidFill>
                  <a:schemeClr val="bg1"/>
                </a:solidFill>
                <a:cs typeface="Times New Roman" pitchFamily="18" charset="0"/>
              </a:rPr>
              <a:t>20 Year Strategy for Irish, (2009) Dublin: Government Publications</a:t>
            </a:r>
          </a:p>
          <a:p>
            <a:pPr>
              <a:buFont typeface="Arial" pitchFamily="34" charset="0"/>
              <a:buChar char="•"/>
            </a:pPr>
            <a:endParaRPr lang="en-GB" sz="2000" dirty="0">
              <a:solidFill>
                <a:schemeClr val="bg1"/>
              </a:solidFill>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190500"/>
            <a:ext cx="6226001" cy="2014364"/>
          </a:xfrm>
        </p:spPr>
        <p:txBody>
          <a:bodyPr>
            <a:noAutofit/>
          </a:bodyPr>
          <a:lstStyle/>
          <a:p>
            <a:r>
              <a:rPr lang="en-GB" sz="3200" dirty="0" smtClean="0">
                <a:latin typeface="+mn-lt"/>
                <a:cs typeface="Times New Roman" pitchFamily="18" charset="0"/>
              </a:rPr>
              <a:t/>
            </a:r>
            <a:br>
              <a:rPr lang="en-GB" sz="3200" dirty="0" smtClean="0">
                <a:latin typeface="+mn-lt"/>
                <a:cs typeface="Times New Roman" pitchFamily="18" charset="0"/>
              </a:rPr>
            </a:br>
            <a:r>
              <a:rPr lang="en-GB" sz="3200" dirty="0" smtClean="0">
                <a:latin typeface="+mn-lt"/>
                <a:cs typeface="Times New Roman" pitchFamily="18" charset="0"/>
              </a:rPr>
              <a:t/>
            </a:r>
            <a:br>
              <a:rPr lang="en-GB" sz="3200" dirty="0" smtClean="0">
                <a:latin typeface="+mn-lt"/>
                <a:cs typeface="Times New Roman" pitchFamily="18" charset="0"/>
              </a:rPr>
            </a:br>
            <a:r>
              <a:rPr lang="en-GB" sz="2800" dirty="0" smtClean="0">
                <a:solidFill>
                  <a:schemeClr val="bg1"/>
                </a:solidFill>
                <a:latin typeface="+mn-lt"/>
                <a:cs typeface="Times New Roman" pitchFamily="18" charset="0"/>
              </a:rPr>
              <a:t>Title of Research:</a:t>
            </a:r>
            <a:r>
              <a:rPr lang="en-GB" sz="3200" dirty="0" smtClean="0">
                <a:latin typeface="+mn-lt"/>
                <a:cs typeface="Times New Roman" pitchFamily="18" charset="0"/>
              </a:rPr>
              <a:t/>
            </a:r>
            <a:br>
              <a:rPr lang="en-GB" sz="3200" dirty="0" smtClean="0">
                <a:latin typeface="+mn-lt"/>
                <a:cs typeface="Times New Roman" pitchFamily="18" charset="0"/>
              </a:rPr>
            </a:br>
            <a:r>
              <a:rPr lang="en-GB" sz="2800" dirty="0" smtClean="0">
                <a:latin typeface="+mn-lt"/>
                <a:cs typeface="Times New Roman" pitchFamily="18" charset="0"/>
              </a:rPr>
              <a:t/>
            </a:r>
            <a:br>
              <a:rPr lang="en-GB" sz="2800" dirty="0" smtClean="0">
                <a:latin typeface="+mn-lt"/>
                <a:cs typeface="Times New Roman" pitchFamily="18" charset="0"/>
              </a:rPr>
            </a:br>
            <a:r>
              <a:rPr lang="en-GB" sz="2800" b="0" dirty="0" smtClean="0">
                <a:solidFill>
                  <a:schemeClr val="bg1"/>
                </a:solidFill>
                <a:latin typeface="+mn-lt"/>
                <a:cs typeface="Times New Roman" pitchFamily="18" charset="0"/>
              </a:rPr>
              <a:t>Looking from the inside out: Exploring Students’ Perspectives on the Irish Language</a:t>
            </a:r>
            <a:endParaRPr lang="en-GB" sz="2800" b="0" dirty="0">
              <a:solidFill>
                <a:schemeClr val="bg1"/>
              </a:solidFill>
              <a:latin typeface="+mn-lt"/>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011" y="190501"/>
            <a:ext cx="6052285" cy="358180"/>
          </a:xfrm>
        </p:spPr>
        <p:txBody>
          <a:bodyPr/>
          <a:lstStyle/>
          <a:p>
            <a:r>
              <a:rPr lang="en-GB" sz="2000" dirty="0" smtClean="0">
                <a:solidFill>
                  <a:schemeClr val="bg1"/>
                </a:solidFill>
              </a:rPr>
              <a:t>Background and Context of My Study</a:t>
            </a:r>
            <a:endParaRPr lang="en-GB" sz="2000" dirty="0">
              <a:solidFill>
                <a:schemeClr val="bg1"/>
              </a:solidFill>
            </a:endParaRPr>
          </a:p>
        </p:txBody>
      </p:sp>
      <p:sp>
        <p:nvSpPr>
          <p:cNvPr id="3" name="Content Placeholder 2"/>
          <p:cNvSpPr>
            <a:spLocks noGrp="1"/>
          </p:cNvSpPr>
          <p:nvPr>
            <p:ph idx="1"/>
          </p:nvPr>
        </p:nvSpPr>
        <p:spPr>
          <a:xfrm>
            <a:off x="323528" y="548681"/>
            <a:ext cx="8360097" cy="5976663"/>
          </a:xfrm>
        </p:spPr>
        <p:txBody>
          <a:bodyPr/>
          <a:lstStyle/>
          <a:p>
            <a:pPr>
              <a:buNone/>
            </a:pPr>
            <a:r>
              <a:rPr lang="en-IE" sz="2000" dirty="0" smtClean="0">
                <a:solidFill>
                  <a:schemeClr val="bg1"/>
                </a:solidFill>
              </a:rPr>
              <a:t>	</a:t>
            </a:r>
            <a:r>
              <a:rPr lang="en-IE" sz="2000" b="1" dirty="0" smtClean="0">
                <a:solidFill>
                  <a:schemeClr val="bg1"/>
                </a:solidFill>
              </a:rPr>
              <a:t>The Official Rhetoric </a:t>
            </a:r>
          </a:p>
          <a:p>
            <a:pPr>
              <a:buNone/>
            </a:pPr>
            <a:r>
              <a:rPr lang="en-IE" sz="2000" dirty="0" smtClean="0">
                <a:solidFill>
                  <a:schemeClr val="bg1"/>
                </a:solidFill>
                <a:cs typeface="Times New Roman" pitchFamily="18" charset="0"/>
              </a:rPr>
              <a:t>	Present day Ireland has two official languages – Irish and English. According to Article 8 of the Irish Constitution, the Irish language is “the first official language of Ireland”, and English is the “second official language” (</a:t>
            </a:r>
            <a:r>
              <a:rPr lang="en-IE" sz="2000" dirty="0" err="1" smtClean="0">
                <a:solidFill>
                  <a:schemeClr val="bg1"/>
                </a:solidFill>
                <a:cs typeface="Times New Roman" pitchFamily="18" charset="0"/>
              </a:rPr>
              <a:t>Bunreacht</a:t>
            </a:r>
            <a:r>
              <a:rPr lang="en-IE" sz="2000" dirty="0" smtClean="0">
                <a:solidFill>
                  <a:schemeClr val="bg1"/>
                </a:solidFill>
                <a:cs typeface="Times New Roman" pitchFamily="18" charset="0"/>
              </a:rPr>
              <a:t> </a:t>
            </a:r>
            <a:r>
              <a:rPr lang="en-IE" sz="2000" dirty="0" err="1" smtClean="0">
                <a:solidFill>
                  <a:schemeClr val="bg1"/>
                </a:solidFill>
                <a:cs typeface="Times New Roman" pitchFamily="18" charset="0"/>
              </a:rPr>
              <a:t>na</a:t>
            </a:r>
            <a:r>
              <a:rPr lang="en-IE" sz="2000" dirty="0" smtClean="0">
                <a:solidFill>
                  <a:schemeClr val="bg1"/>
                </a:solidFill>
                <a:cs typeface="Times New Roman" pitchFamily="18" charset="0"/>
              </a:rPr>
              <a:t> </a:t>
            </a:r>
            <a:r>
              <a:rPr lang="en-IE" sz="2000" dirty="0" err="1" smtClean="0">
                <a:solidFill>
                  <a:schemeClr val="bg1"/>
                </a:solidFill>
                <a:cs typeface="Times New Roman" pitchFamily="18" charset="0"/>
              </a:rPr>
              <a:t>hEireann</a:t>
            </a:r>
            <a:r>
              <a:rPr lang="en-IE" sz="2000" dirty="0" smtClean="0">
                <a:solidFill>
                  <a:schemeClr val="bg1"/>
                </a:solidFill>
                <a:cs typeface="Times New Roman" pitchFamily="18" charset="0"/>
              </a:rPr>
              <a:t>, 1937) and is acknowledged in the Education Act as a compulsory state subject in primary and second level schools.</a:t>
            </a:r>
          </a:p>
          <a:p>
            <a:pPr>
              <a:buNone/>
            </a:pPr>
            <a:r>
              <a:rPr lang="en-IE" sz="2000" dirty="0">
                <a:solidFill>
                  <a:schemeClr val="bg1"/>
                </a:solidFill>
                <a:cs typeface="Times New Roman" pitchFamily="18" charset="0"/>
              </a:rPr>
              <a:t>	</a:t>
            </a:r>
            <a:r>
              <a:rPr lang="en-IE" sz="2000" dirty="0" smtClean="0">
                <a:solidFill>
                  <a:schemeClr val="bg1"/>
                </a:solidFill>
                <a:cs typeface="Times New Roman" pitchFamily="18" charset="0"/>
              </a:rPr>
              <a:t>Much of the rhetoric that surrounds the Irish Language is based on historical loyalty and nationalism (</a:t>
            </a:r>
            <a:r>
              <a:rPr lang="en-IE" sz="2000" dirty="0" smtClean="0">
                <a:solidFill>
                  <a:schemeClr val="bg1"/>
                </a:solidFill>
              </a:rPr>
              <a:t>O </a:t>
            </a:r>
            <a:r>
              <a:rPr lang="en-IE" sz="2000" dirty="0" err="1" smtClean="0">
                <a:solidFill>
                  <a:schemeClr val="bg1"/>
                </a:solidFill>
              </a:rPr>
              <a:t>Croidheáin</a:t>
            </a:r>
            <a:r>
              <a:rPr lang="en-IE" sz="2000" dirty="0" smtClean="0">
                <a:solidFill>
                  <a:schemeClr val="bg1"/>
                </a:solidFill>
              </a:rPr>
              <a:t>, 2006)</a:t>
            </a:r>
            <a:endParaRPr lang="en-IE" sz="2000" dirty="0" smtClean="0">
              <a:solidFill>
                <a:schemeClr val="bg1"/>
              </a:solidFill>
              <a:cs typeface="Times New Roman" pitchFamily="18" charset="0"/>
            </a:endParaRPr>
          </a:p>
          <a:p>
            <a:pPr>
              <a:buNone/>
            </a:pPr>
            <a:r>
              <a:rPr lang="en-IE" sz="2000" dirty="0" smtClean="0">
                <a:solidFill>
                  <a:schemeClr val="bg1"/>
                </a:solidFill>
                <a:cs typeface="Times New Roman" pitchFamily="18" charset="0"/>
              </a:rPr>
              <a:t>	</a:t>
            </a:r>
            <a:r>
              <a:rPr lang="en-IE" sz="2000" b="1" dirty="0" smtClean="0">
                <a:solidFill>
                  <a:schemeClr val="bg1"/>
                </a:solidFill>
                <a:cs typeface="Times New Roman" pitchFamily="18" charset="0"/>
              </a:rPr>
              <a:t>The Actual Reality</a:t>
            </a:r>
          </a:p>
          <a:p>
            <a:pPr>
              <a:buNone/>
            </a:pPr>
            <a:r>
              <a:rPr lang="en-IE" sz="2000" dirty="0" smtClean="0">
                <a:solidFill>
                  <a:schemeClr val="bg1"/>
                </a:solidFill>
                <a:cs typeface="Times New Roman" pitchFamily="18" charset="0"/>
              </a:rPr>
              <a:t>	More students take honours French each year than honours Irish (DES, 2011), the number of students seeking exemptions from Irish is increasing annually (DES, 2011).  </a:t>
            </a:r>
          </a:p>
          <a:p>
            <a:pPr>
              <a:buNone/>
            </a:pPr>
            <a:r>
              <a:rPr lang="en-IE" sz="2000" dirty="0">
                <a:solidFill>
                  <a:schemeClr val="bg1"/>
                </a:solidFill>
                <a:cs typeface="Times New Roman" pitchFamily="18" charset="0"/>
              </a:rPr>
              <a:t> </a:t>
            </a:r>
            <a:r>
              <a:rPr lang="en-IE" sz="2000" dirty="0" smtClean="0">
                <a:solidFill>
                  <a:schemeClr val="bg1"/>
                </a:solidFill>
                <a:cs typeface="Times New Roman" pitchFamily="18" charset="0"/>
              </a:rPr>
              <a:t>	</a:t>
            </a:r>
            <a:r>
              <a:rPr lang="en-IE" sz="2000" dirty="0">
                <a:solidFill>
                  <a:schemeClr val="bg1"/>
                </a:solidFill>
                <a:cs typeface="Times New Roman" pitchFamily="18" charset="0"/>
              </a:rPr>
              <a:t>NCCA reports show it is a subject students struggle with and show little enthusiasm for (NCCA, 2005</a:t>
            </a:r>
            <a:r>
              <a:rPr lang="en-IE" sz="2000" dirty="0" smtClean="0">
                <a:solidFill>
                  <a:schemeClr val="bg1"/>
                </a:solidFill>
                <a:cs typeface="Times New Roman" pitchFamily="18" charset="0"/>
              </a:rPr>
              <a:t>)</a:t>
            </a:r>
          </a:p>
          <a:p>
            <a:pPr>
              <a:buNone/>
            </a:pPr>
            <a:r>
              <a:rPr lang="en-IE" sz="2000" dirty="0">
                <a:solidFill>
                  <a:schemeClr val="bg1"/>
                </a:solidFill>
                <a:cs typeface="Times New Roman" pitchFamily="18" charset="0"/>
              </a:rPr>
              <a:t>	</a:t>
            </a:r>
            <a:r>
              <a:rPr lang="en-IE" sz="2000" dirty="0" smtClean="0">
                <a:solidFill>
                  <a:schemeClr val="bg1"/>
                </a:solidFill>
                <a:cs typeface="Times New Roman" pitchFamily="18" charset="0"/>
              </a:rPr>
              <a:t>Due to globalisation and creolisation factors Ireland is changing. In an increasingly globalised society have people’s perceptions of Irish have changed? Is language important in creating a national identity? </a:t>
            </a:r>
            <a:endParaRPr lang="en-IE" sz="1800" dirty="0" smtClean="0">
              <a:solidFill>
                <a:schemeClr val="bg1"/>
              </a:solidFill>
              <a:cs typeface="Times New Roman" pitchFamily="18" charset="0"/>
            </a:endParaRPr>
          </a:p>
          <a:p>
            <a:pPr>
              <a:buNone/>
            </a:pPr>
            <a:endParaRPr lang="en-IE" sz="1800" dirty="0" smtClean="0">
              <a:solidFill>
                <a:schemeClr val="bg1"/>
              </a:solidFill>
              <a:cs typeface="Times New Roman" pitchFamily="18" charset="0"/>
            </a:endParaRPr>
          </a:p>
          <a:p>
            <a:pPr>
              <a:buNone/>
            </a:pPr>
            <a:r>
              <a:rPr lang="en-IE" sz="1800" dirty="0" smtClean="0">
                <a:solidFill>
                  <a:schemeClr val="bg1"/>
                </a:solidFill>
                <a:cs typeface="Times New Roman" pitchFamily="18" charset="0"/>
              </a:rPr>
              <a:t>	</a:t>
            </a:r>
            <a:endParaRPr lang="en-GB" sz="1800" dirty="0">
              <a:solidFill>
                <a:schemeClr val="bg1"/>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0500"/>
            <a:ext cx="8496944" cy="6406852"/>
          </a:xfrm>
        </p:spPr>
        <p:txBody>
          <a:bodyPr/>
          <a:lstStyle/>
          <a:p>
            <a:r>
              <a:rPr lang="en-IE" sz="2000" dirty="0" smtClean="0">
                <a:solidFill>
                  <a:schemeClr val="bg1"/>
                </a:solidFill>
              </a:rPr>
              <a:t>Literature Review</a:t>
            </a:r>
            <a:br>
              <a:rPr lang="en-IE" sz="2000" dirty="0" smtClean="0">
                <a:solidFill>
                  <a:schemeClr val="bg1"/>
                </a:solidFill>
              </a:rPr>
            </a:br>
            <a:r>
              <a:rPr lang="en-IE" sz="2000" dirty="0" smtClean="0">
                <a:solidFill>
                  <a:schemeClr val="bg1"/>
                </a:solidFill>
              </a:rPr>
              <a:t>The National Context </a:t>
            </a:r>
            <a:r>
              <a:rPr lang="en-IE" dirty="0" smtClean="0">
                <a:solidFill>
                  <a:schemeClr val="bg1"/>
                </a:solidFill>
              </a:rPr>
              <a:t/>
            </a:r>
            <a:br>
              <a:rPr lang="en-IE" dirty="0" smtClean="0">
                <a:solidFill>
                  <a:schemeClr val="bg1"/>
                </a:solidFill>
              </a:rPr>
            </a:br>
            <a:r>
              <a:rPr lang="en-IE" sz="2000" b="0" dirty="0" smtClean="0">
                <a:solidFill>
                  <a:schemeClr val="bg1"/>
                </a:solidFill>
              </a:rPr>
              <a:t>Constitution – “official state language”</a:t>
            </a:r>
            <a:r>
              <a:rPr lang="en-IE" sz="2000" b="0" dirty="0">
                <a:solidFill>
                  <a:schemeClr val="bg1"/>
                </a:solidFill>
                <a:cs typeface="Times New Roman" pitchFamily="18" charset="0"/>
              </a:rPr>
              <a:t/>
            </a:r>
            <a:br>
              <a:rPr lang="en-IE" sz="2000" b="0" dirty="0">
                <a:solidFill>
                  <a:schemeClr val="bg1"/>
                </a:solidFill>
                <a:cs typeface="Times New Roman" pitchFamily="18" charset="0"/>
              </a:rPr>
            </a:br>
            <a:r>
              <a:rPr lang="en-IE" sz="2000" b="0" dirty="0">
                <a:solidFill>
                  <a:schemeClr val="bg1"/>
                </a:solidFill>
                <a:cs typeface="Times New Roman" pitchFamily="18" charset="0"/>
              </a:rPr>
              <a:t>The Dept. of Education and Skills – Policies, Circulars, Statistics (www.education.ie).</a:t>
            </a:r>
            <a:br>
              <a:rPr lang="en-IE" sz="2000" b="0" dirty="0">
                <a:solidFill>
                  <a:schemeClr val="bg1"/>
                </a:solidFill>
                <a:cs typeface="Times New Roman" pitchFamily="18" charset="0"/>
              </a:rPr>
            </a:br>
            <a:r>
              <a:rPr lang="en-IE" sz="2000" b="0" dirty="0">
                <a:solidFill>
                  <a:schemeClr val="bg1"/>
                </a:solidFill>
                <a:cs typeface="Times New Roman" pitchFamily="18" charset="0"/>
              </a:rPr>
              <a:t>NCCA policies and publications on the Irish language (NCCA, 2003, 2005, 2007</a:t>
            </a:r>
            <a:r>
              <a:rPr lang="en-IE" sz="2000" b="0" dirty="0" smtClean="0">
                <a:solidFill>
                  <a:schemeClr val="bg1"/>
                </a:solidFill>
                <a:cs typeface="Times New Roman" pitchFamily="18" charset="0"/>
              </a:rPr>
              <a:t>)</a:t>
            </a:r>
            <a:br>
              <a:rPr lang="en-IE" sz="2000" b="0" dirty="0" smtClean="0">
                <a:solidFill>
                  <a:schemeClr val="bg1"/>
                </a:solidFill>
                <a:cs typeface="Times New Roman" pitchFamily="18" charset="0"/>
              </a:rPr>
            </a:br>
            <a:r>
              <a:rPr lang="en-IE" sz="2000" b="0" dirty="0" smtClean="0">
                <a:solidFill>
                  <a:schemeClr val="bg1"/>
                </a:solidFill>
                <a:cs typeface="Times New Roman" pitchFamily="18" charset="0"/>
              </a:rPr>
              <a:t>Government funded organisations e.g. Gael-Linn, </a:t>
            </a:r>
            <a:r>
              <a:rPr lang="en-IE" sz="2000" b="0" dirty="0" err="1" smtClean="0">
                <a:solidFill>
                  <a:schemeClr val="bg1"/>
                </a:solidFill>
                <a:cs typeface="Times New Roman" pitchFamily="18" charset="0"/>
              </a:rPr>
              <a:t>Conradh</a:t>
            </a:r>
            <a:r>
              <a:rPr lang="en-IE" sz="2000" b="0" dirty="0" smtClean="0">
                <a:solidFill>
                  <a:schemeClr val="bg1"/>
                </a:solidFill>
                <a:cs typeface="Times New Roman" pitchFamily="18" charset="0"/>
              </a:rPr>
              <a:t> </a:t>
            </a:r>
            <a:r>
              <a:rPr lang="en-IE" sz="2000" b="0" dirty="0" err="1" smtClean="0">
                <a:solidFill>
                  <a:schemeClr val="bg1"/>
                </a:solidFill>
                <a:cs typeface="Times New Roman" pitchFamily="18" charset="0"/>
              </a:rPr>
              <a:t>na</a:t>
            </a:r>
            <a:r>
              <a:rPr lang="en-IE" sz="2000" b="0" dirty="0" smtClean="0">
                <a:solidFill>
                  <a:schemeClr val="bg1"/>
                </a:solidFill>
                <a:cs typeface="Times New Roman" pitchFamily="18" charset="0"/>
              </a:rPr>
              <a:t> </a:t>
            </a:r>
            <a:r>
              <a:rPr lang="en-IE" sz="2000" b="0" dirty="0" err="1" smtClean="0">
                <a:solidFill>
                  <a:schemeClr val="bg1"/>
                </a:solidFill>
                <a:cs typeface="Times New Roman" pitchFamily="18" charset="0"/>
              </a:rPr>
              <a:t>Gaeilge</a:t>
            </a:r>
            <a:r>
              <a:rPr lang="en-IE" sz="2000" b="0" dirty="0" smtClean="0">
                <a:solidFill>
                  <a:schemeClr val="bg1"/>
                </a:solidFill>
                <a:cs typeface="Times New Roman" pitchFamily="18" charset="0"/>
              </a:rPr>
              <a:t/>
            </a:r>
            <a:br>
              <a:rPr lang="en-IE" sz="2000" b="0" dirty="0" smtClean="0">
                <a:solidFill>
                  <a:schemeClr val="bg1"/>
                </a:solidFill>
                <a:cs typeface="Times New Roman" pitchFamily="18" charset="0"/>
              </a:rPr>
            </a:br>
            <a:r>
              <a:rPr lang="en-IE" sz="2000" b="0" dirty="0" smtClean="0">
                <a:solidFill>
                  <a:schemeClr val="bg1"/>
                </a:solidFill>
                <a:cs typeface="Times New Roman" pitchFamily="18" charset="0"/>
              </a:rPr>
              <a:t>All state documents, services provided in Irish.</a:t>
            </a:r>
            <a:r>
              <a:rPr lang="en-IE" sz="2000" dirty="0">
                <a:solidFill>
                  <a:schemeClr val="bg1"/>
                </a:solidFill>
                <a:cs typeface="Times New Roman" pitchFamily="18" charset="0"/>
              </a:rPr>
              <a:t/>
            </a:r>
            <a:br>
              <a:rPr lang="en-IE" sz="2000" dirty="0">
                <a:solidFill>
                  <a:schemeClr val="bg1"/>
                </a:solidFill>
                <a:cs typeface="Times New Roman" pitchFamily="18" charset="0"/>
              </a:rPr>
            </a:br>
            <a:r>
              <a:rPr lang="en-IE" sz="2000" dirty="0" smtClean="0">
                <a:solidFill>
                  <a:schemeClr val="bg1"/>
                </a:solidFill>
              </a:rPr>
              <a:t/>
            </a:r>
            <a:br>
              <a:rPr lang="en-IE" sz="2000" dirty="0" smtClean="0">
                <a:solidFill>
                  <a:schemeClr val="bg1"/>
                </a:solidFill>
              </a:rPr>
            </a:br>
            <a:r>
              <a:rPr lang="en-IE" sz="2000" dirty="0" smtClean="0">
                <a:solidFill>
                  <a:schemeClr val="bg1"/>
                </a:solidFill>
              </a:rPr>
              <a:t>What has the research shown about Language and Identity?</a:t>
            </a:r>
            <a:r>
              <a:rPr lang="en-IE" dirty="0" smtClean="0"/>
              <a:t/>
            </a:r>
            <a:br>
              <a:rPr lang="en-IE" dirty="0" smtClean="0"/>
            </a:br>
            <a:r>
              <a:rPr lang="en-IE" sz="2000" b="0" dirty="0">
                <a:solidFill>
                  <a:schemeClr val="bg1"/>
                </a:solidFill>
              </a:rPr>
              <a:t>Language and identity are interlinked and </a:t>
            </a:r>
            <a:r>
              <a:rPr lang="en-IE" sz="2000" b="0" dirty="0" smtClean="0">
                <a:solidFill>
                  <a:schemeClr val="bg1"/>
                </a:solidFill>
              </a:rPr>
              <a:t>overlap “the productive force of language in constituting identity rather than identity being a pre-given construct that is reflected in language use” (</a:t>
            </a:r>
            <a:r>
              <a:rPr lang="en-IE" sz="2000" b="0" dirty="0" err="1" smtClean="0">
                <a:solidFill>
                  <a:schemeClr val="bg1"/>
                </a:solidFill>
              </a:rPr>
              <a:t>Pennycock</a:t>
            </a:r>
            <a:r>
              <a:rPr lang="en-IE" sz="2000" b="0" dirty="0" smtClean="0">
                <a:solidFill>
                  <a:schemeClr val="bg1"/>
                </a:solidFill>
              </a:rPr>
              <a:t>, 2004:13)</a:t>
            </a:r>
            <a:br>
              <a:rPr lang="en-IE" sz="2000" b="0" dirty="0" smtClean="0">
                <a:solidFill>
                  <a:schemeClr val="bg1"/>
                </a:solidFill>
              </a:rPr>
            </a:br>
            <a:r>
              <a:rPr lang="en-IE" sz="2000" b="0" dirty="0" smtClean="0">
                <a:solidFill>
                  <a:schemeClr val="bg1"/>
                </a:solidFill>
              </a:rPr>
              <a:t>Oppositional Identity – No coherent identity </a:t>
            </a:r>
            <a:br>
              <a:rPr lang="en-IE" sz="2000" b="0" dirty="0" smtClean="0">
                <a:solidFill>
                  <a:schemeClr val="bg1"/>
                </a:solidFill>
              </a:rPr>
            </a:br>
            <a:r>
              <a:rPr lang="en-IE" sz="2000" b="0" dirty="0" smtClean="0">
                <a:solidFill>
                  <a:schemeClr val="bg1"/>
                </a:solidFill>
              </a:rPr>
              <a:t>Language ideology and Power Relations</a:t>
            </a:r>
            <a:br>
              <a:rPr lang="en-IE" sz="2000" b="0" dirty="0" smtClean="0">
                <a:solidFill>
                  <a:schemeClr val="bg1"/>
                </a:solidFill>
              </a:rPr>
            </a:br>
            <a:r>
              <a:rPr lang="en-IE" sz="2000" b="0" dirty="0" smtClean="0">
                <a:solidFill>
                  <a:schemeClr val="bg1"/>
                </a:solidFill>
              </a:rPr>
              <a:t>Perspectives of Identity and Social Identity in factors of motivation and attainment</a:t>
            </a:r>
            <a:br>
              <a:rPr lang="en-IE" sz="2000" b="0" dirty="0" smtClean="0">
                <a:solidFill>
                  <a:schemeClr val="bg1"/>
                </a:solidFill>
              </a:rPr>
            </a:br>
            <a:r>
              <a:rPr lang="en-IE" sz="2000" b="0" dirty="0" smtClean="0">
                <a:solidFill>
                  <a:schemeClr val="bg1"/>
                </a:solidFill>
                <a:cs typeface="Times New Roman" pitchFamily="18" charset="0"/>
              </a:rPr>
              <a:t>Curricula </a:t>
            </a:r>
            <a:r>
              <a:rPr lang="en-IE" sz="2000" b="0" dirty="0">
                <a:solidFill>
                  <a:schemeClr val="bg1"/>
                </a:solidFill>
                <a:cs typeface="Times New Roman" pitchFamily="18" charset="0"/>
              </a:rPr>
              <a:t>that have been </a:t>
            </a:r>
            <a:r>
              <a:rPr lang="en-IE" sz="2000" b="0" dirty="0" smtClean="0">
                <a:solidFill>
                  <a:schemeClr val="bg1"/>
                </a:solidFill>
                <a:cs typeface="Times New Roman" pitchFamily="18" charset="0"/>
              </a:rPr>
              <a:t>implemented </a:t>
            </a:r>
            <a:r>
              <a:rPr lang="en-IE" sz="2000" b="0" dirty="0">
                <a:solidFill>
                  <a:schemeClr val="bg1"/>
                </a:solidFill>
                <a:cs typeface="Times New Roman" pitchFamily="18" charset="0"/>
              </a:rPr>
              <a:t>on students in other countries and the impact they have had.</a:t>
            </a:r>
            <a:r>
              <a:rPr lang="en-IE" dirty="0">
                <a:solidFill>
                  <a:schemeClr val="bg1"/>
                </a:solidFill>
                <a:cs typeface="Times New Roman" pitchFamily="18" charset="0"/>
              </a:rPr>
              <a:t/>
            </a:r>
            <a:br>
              <a:rPr lang="en-IE" dirty="0">
                <a:solidFill>
                  <a:schemeClr val="bg1"/>
                </a:solidFill>
                <a:cs typeface="Times New Roman" pitchFamily="18" charset="0"/>
              </a:rPr>
            </a:br>
            <a:r>
              <a:rPr lang="en-IE" b="0" dirty="0" smtClean="0">
                <a:solidFill>
                  <a:schemeClr val="bg1"/>
                </a:solidFill>
              </a:rPr>
              <a:t/>
            </a:r>
            <a:br>
              <a:rPr lang="en-IE" b="0" dirty="0" smtClean="0">
                <a:solidFill>
                  <a:schemeClr val="bg1"/>
                </a:solidFill>
              </a:rPr>
            </a:br>
            <a:r>
              <a:rPr lang="en-IE" dirty="0" smtClean="0"/>
              <a:t/>
            </a:r>
            <a:br>
              <a:rPr lang="en-IE" dirty="0" smtClean="0"/>
            </a:br>
            <a:endParaRPr lang="en-IE" dirty="0"/>
          </a:p>
        </p:txBody>
      </p:sp>
    </p:spTree>
    <p:extLst>
      <p:ext uri="{BB962C8B-B14F-4D97-AF65-F5344CB8AC3E}">
        <p14:creationId xmlns:p14="http://schemas.microsoft.com/office/powerpoint/2010/main" val="418762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2400" dirty="0" smtClean="0">
                <a:solidFill>
                  <a:schemeClr val="bg1"/>
                </a:solidFill>
              </a:rPr>
              <a:t>Literature Review</a:t>
            </a:r>
            <a:endParaRPr lang="en-IE" sz="2400" dirty="0">
              <a:solidFill>
                <a:schemeClr val="bg1"/>
              </a:solidFill>
            </a:endParaRPr>
          </a:p>
        </p:txBody>
      </p:sp>
      <p:sp>
        <p:nvSpPr>
          <p:cNvPr id="3" name="Content Placeholder 2"/>
          <p:cNvSpPr>
            <a:spLocks noGrp="1"/>
          </p:cNvSpPr>
          <p:nvPr>
            <p:ph sz="half" idx="1"/>
          </p:nvPr>
        </p:nvSpPr>
        <p:spPr>
          <a:xfrm>
            <a:off x="395536" y="692696"/>
            <a:ext cx="8363272" cy="5976664"/>
          </a:xfrm>
        </p:spPr>
        <p:txBody>
          <a:bodyPr>
            <a:noAutofit/>
          </a:bodyPr>
          <a:lstStyle/>
          <a:p>
            <a:pPr marL="137160" indent="0">
              <a:buNone/>
            </a:pPr>
            <a:r>
              <a:rPr lang="en-IE" sz="2400" b="1" dirty="0" smtClean="0">
                <a:solidFill>
                  <a:schemeClr val="bg1"/>
                </a:solidFill>
                <a:cs typeface="Times New Roman" pitchFamily="18" charset="0"/>
              </a:rPr>
              <a:t>What has the research already found?</a:t>
            </a:r>
          </a:p>
          <a:p>
            <a:pPr marL="422910" indent="-285750"/>
            <a:r>
              <a:rPr lang="en-IE" sz="2000" dirty="0" smtClean="0">
                <a:solidFill>
                  <a:schemeClr val="bg1"/>
                </a:solidFill>
                <a:cs typeface="Times New Roman" pitchFamily="18" charset="0"/>
              </a:rPr>
              <a:t>Much of the research carried out with students and attitudes towards Irish has tended to focus quantitatively with attitudinal type questions and </a:t>
            </a:r>
            <a:r>
              <a:rPr lang="en-IE" sz="2000" dirty="0">
                <a:solidFill>
                  <a:schemeClr val="bg1"/>
                </a:solidFill>
                <a:cs typeface="Times New Roman" pitchFamily="18" charset="0"/>
              </a:rPr>
              <a:t>L</a:t>
            </a:r>
            <a:r>
              <a:rPr lang="en-IE" sz="2000" dirty="0" smtClean="0">
                <a:solidFill>
                  <a:schemeClr val="bg1"/>
                </a:solidFill>
                <a:cs typeface="Times New Roman" pitchFamily="18" charset="0"/>
              </a:rPr>
              <a:t>ikert style responses. </a:t>
            </a:r>
            <a:r>
              <a:rPr lang="en-IE" sz="2000" dirty="0">
                <a:solidFill>
                  <a:schemeClr val="bg1"/>
                </a:solidFill>
                <a:cs typeface="Times New Roman" pitchFamily="18" charset="0"/>
              </a:rPr>
              <a:t>(Hickey, 1990,1992,1996,1999). </a:t>
            </a:r>
            <a:endParaRPr lang="en-IE" sz="2000" dirty="0" smtClean="0">
              <a:solidFill>
                <a:schemeClr val="bg1"/>
              </a:solidFill>
              <a:cs typeface="Times New Roman" pitchFamily="18" charset="0"/>
            </a:endParaRPr>
          </a:p>
          <a:p>
            <a:pPr marL="422910" indent="-285750"/>
            <a:r>
              <a:rPr lang="en-IE" sz="2000" dirty="0" smtClean="0">
                <a:solidFill>
                  <a:schemeClr val="bg1"/>
                </a:solidFill>
                <a:cs typeface="Times New Roman" pitchFamily="18" charset="0"/>
              </a:rPr>
              <a:t>The </a:t>
            </a:r>
            <a:r>
              <a:rPr lang="en-IE" sz="2000" dirty="0">
                <a:solidFill>
                  <a:schemeClr val="bg1"/>
                </a:solidFill>
                <a:cs typeface="Times New Roman" pitchFamily="18" charset="0"/>
              </a:rPr>
              <a:t>Irish language in the educational context of second level schools (</a:t>
            </a:r>
            <a:r>
              <a:rPr lang="en-IE" sz="2000" dirty="0">
                <a:solidFill>
                  <a:schemeClr val="bg1"/>
                </a:solidFill>
              </a:rPr>
              <a:t>Harris, 20007, 2009) (Harris &amp; </a:t>
            </a:r>
            <a:r>
              <a:rPr lang="en-IE" sz="2000" dirty="0" err="1">
                <a:solidFill>
                  <a:schemeClr val="bg1"/>
                </a:solidFill>
              </a:rPr>
              <a:t>Murtagh</a:t>
            </a:r>
            <a:r>
              <a:rPr lang="en-IE" sz="2000" dirty="0">
                <a:solidFill>
                  <a:schemeClr val="bg1"/>
                </a:solidFill>
              </a:rPr>
              <a:t>, 1987, 1988, 1999</a:t>
            </a:r>
            <a:r>
              <a:rPr lang="en-IE" sz="2000" dirty="0" smtClean="0">
                <a:solidFill>
                  <a:schemeClr val="bg1"/>
                </a:solidFill>
              </a:rPr>
              <a:t>) has tended to focus primarily on Irish as an academic subject, motivation and students’ attitude and the acquisition of the language. </a:t>
            </a:r>
          </a:p>
          <a:p>
            <a:pPr marL="422910" indent="-285750"/>
            <a:r>
              <a:rPr lang="en-IE" sz="2000" dirty="0" smtClean="0">
                <a:solidFill>
                  <a:schemeClr val="bg1"/>
                </a:solidFill>
                <a:cs typeface="Times New Roman" pitchFamily="18" charset="0"/>
              </a:rPr>
              <a:t>The literature suggests that there is a strong symbolic attachment to the language perhaps in light the every changing global landscape.</a:t>
            </a:r>
          </a:p>
          <a:p>
            <a:pPr marL="422910" indent="-285750"/>
            <a:r>
              <a:rPr lang="en-IE" sz="2000" dirty="0" smtClean="0">
                <a:solidFill>
                  <a:schemeClr val="bg1"/>
                </a:solidFill>
                <a:cs typeface="Times New Roman" pitchFamily="18" charset="0"/>
              </a:rPr>
              <a:t>Research has also been carried out on the historical background of the language, language revival </a:t>
            </a:r>
            <a:r>
              <a:rPr lang="en-IE" sz="2000" dirty="0">
                <a:solidFill>
                  <a:schemeClr val="bg1"/>
                </a:solidFill>
                <a:cs typeface="Times New Roman" pitchFamily="18" charset="0"/>
              </a:rPr>
              <a:t>and </a:t>
            </a:r>
            <a:r>
              <a:rPr lang="en-IE" sz="2000" dirty="0" smtClean="0">
                <a:solidFill>
                  <a:schemeClr val="bg1"/>
                </a:solidFill>
                <a:cs typeface="Times New Roman" pitchFamily="18" charset="0"/>
              </a:rPr>
              <a:t>the cultural aspect </a:t>
            </a:r>
            <a:r>
              <a:rPr lang="en-IE" sz="2000" dirty="0">
                <a:solidFill>
                  <a:schemeClr val="bg1"/>
                </a:solidFill>
                <a:cs typeface="Times New Roman" pitchFamily="18" charset="0"/>
              </a:rPr>
              <a:t>of the Irish Language </a:t>
            </a:r>
            <a:r>
              <a:rPr lang="en-IE" sz="2000" dirty="0" smtClean="0">
                <a:solidFill>
                  <a:schemeClr val="bg1"/>
                </a:solidFill>
                <a:cs typeface="Times New Roman" pitchFamily="18" charset="0"/>
              </a:rPr>
              <a:t>(O </a:t>
            </a:r>
            <a:r>
              <a:rPr lang="en-IE" sz="2000" dirty="0" err="1" smtClean="0">
                <a:solidFill>
                  <a:schemeClr val="bg1"/>
                </a:solidFill>
                <a:cs typeface="Times New Roman" pitchFamily="18" charset="0"/>
              </a:rPr>
              <a:t>Laoire</a:t>
            </a:r>
            <a:r>
              <a:rPr lang="en-IE" sz="2000" dirty="0" smtClean="0">
                <a:solidFill>
                  <a:schemeClr val="bg1"/>
                </a:solidFill>
                <a:cs typeface="Times New Roman" pitchFamily="18" charset="0"/>
              </a:rPr>
              <a:t> 2005,2006</a:t>
            </a:r>
            <a:r>
              <a:rPr lang="en-IE" sz="2000" dirty="0">
                <a:solidFill>
                  <a:schemeClr val="bg1"/>
                </a:solidFill>
                <a:cs typeface="Times New Roman" pitchFamily="18" charset="0"/>
              </a:rPr>
              <a:t>), </a:t>
            </a:r>
            <a:r>
              <a:rPr lang="en-IE" sz="2000" dirty="0" smtClean="0">
                <a:solidFill>
                  <a:schemeClr val="bg1"/>
                </a:solidFill>
                <a:cs typeface="Times New Roman" pitchFamily="18" charset="0"/>
              </a:rPr>
              <a:t>(O </a:t>
            </a:r>
            <a:r>
              <a:rPr lang="en-IE" sz="2000" dirty="0">
                <a:solidFill>
                  <a:schemeClr val="bg1"/>
                </a:solidFill>
                <a:cs typeface="Times New Roman" pitchFamily="18" charset="0"/>
              </a:rPr>
              <a:t>Croidheáin, </a:t>
            </a:r>
            <a:r>
              <a:rPr lang="en-IE" sz="2000" dirty="0" smtClean="0">
                <a:solidFill>
                  <a:schemeClr val="bg1"/>
                </a:solidFill>
                <a:cs typeface="Times New Roman" pitchFamily="18" charset="0"/>
              </a:rPr>
              <a:t>2006)</a:t>
            </a:r>
          </a:p>
          <a:p>
            <a:pPr marL="422910" indent="-285750"/>
            <a:r>
              <a:rPr lang="en-IE" sz="2000" dirty="0" smtClean="0">
                <a:solidFill>
                  <a:schemeClr val="bg1"/>
                </a:solidFill>
                <a:cs typeface="Times New Roman" pitchFamily="18" charset="0"/>
              </a:rPr>
              <a:t>The Irish language in the context of Northern Ireland </a:t>
            </a:r>
            <a:endParaRPr lang="en-IE" sz="2000" dirty="0">
              <a:solidFill>
                <a:schemeClr val="bg1"/>
              </a:solidFill>
              <a:cs typeface="Times New Roman" pitchFamily="18" charset="0"/>
            </a:endParaRPr>
          </a:p>
          <a:p>
            <a:pPr marL="422910" indent="-285750"/>
            <a:r>
              <a:rPr lang="en-IE" sz="2000" dirty="0" smtClean="0">
                <a:solidFill>
                  <a:schemeClr val="bg1"/>
                </a:solidFill>
                <a:cs typeface="Times New Roman" pitchFamily="18" charset="0"/>
              </a:rPr>
              <a:t>Studies have been done on immersion education or bilingualism focusing on in Gaeltacht schools, Gaelcholaistí and </a:t>
            </a:r>
            <a:r>
              <a:rPr lang="en-IE" sz="2000" dirty="0" err="1" smtClean="0">
                <a:solidFill>
                  <a:schemeClr val="bg1"/>
                </a:solidFill>
                <a:cs typeface="Times New Roman" pitchFamily="18" charset="0"/>
              </a:rPr>
              <a:t>Gaelscoileanna</a:t>
            </a:r>
            <a:r>
              <a:rPr lang="en-IE" sz="2000" dirty="0" smtClean="0">
                <a:solidFill>
                  <a:schemeClr val="bg1"/>
                </a:solidFill>
                <a:cs typeface="Times New Roman" pitchFamily="18" charset="0"/>
              </a:rPr>
              <a:t> </a:t>
            </a:r>
          </a:p>
        </p:txBody>
      </p:sp>
    </p:spTree>
    <p:extLst>
      <p:ext uri="{BB962C8B-B14F-4D97-AF65-F5344CB8AC3E}">
        <p14:creationId xmlns:p14="http://schemas.microsoft.com/office/powerpoint/2010/main" val="4122226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90500"/>
            <a:ext cx="8136904" cy="6190828"/>
          </a:xfrm>
        </p:spPr>
        <p:txBody>
          <a:bodyPr/>
          <a:lstStyle/>
          <a:p>
            <a:r>
              <a:rPr lang="en-GB" sz="2000" dirty="0" smtClean="0">
                <a:solidFill>
                  <a:schemeClr val="bg1"/>
                </a:solidFill>
              </a:rPr>
              <a:t>Rationale for my Research Focus</a:t>
            </a:r>
            <a:br>
              <a:rPr lang="en-GB" sz="2000" dirty="0" smtClean="0">
                <a:solidFill>
                  <a:schemeClr val="bg1"/>
                </a:solidFill>
              </a:rPr>
            </a:br>
            <a:r>
              <a:rPr lang="en-GB" sz="2000" dirty="0" smtClean="0">
                <a:solidFill>
                  <a:schemeClr val="bg1"/>
                </a:solidFill>
              </a:rPr>
              <a:t/>
            </a:r>
            <a:br>
              <a:rPr lang="en-GB" sz="2000" dirty="0" smtClean="0">
                <a:solidFill>
                  <a:schemeClr val="bg1"/>
                </a:solidFill>
              </a:rPr>
            </a:br>
            <a:r>
              <a:rPr lang="en-GB" sz="2000" b="0" dirty="0" smtClean="0">
                <a:solidFill>
                  <a:schemeClr val="bg1"/>
                </a:solidFill>
              </a:rPr>
              <a:t>The impetus behind my study is influenced by he </a:t>
            </a:r>
            <a:r>
              <a:rPr lang="en-GB" sz="2000" b="0" dirty="0">
                <a:solidFill>
                  <a:schemeClr val="bg1"/>
                </a:solidFill>
              </a:rPr>
              <a:t>German sociologist Max Weber (1864-1920</a:t>
            </a:r>
            <a:r>
              <a:rPr lang="en-GB" sz="2000" b="0" dirty="0" smtClean="0">
                <a:solidFill>
                  <a:schemeClr val="bg1"/>
                </a:solidFill>
              </a:rPr>
              <a:t>) who argued that </a:t>
            </a:r>
            <a:r>
              <a:rPr lang="en-GB" sz="2000" b="0" dirty="0">
                <a:solidFill>
                  <a:schemeClr val="bg1"/>
                </a:solidFill>
              </a:rPr>
              <a:t>the purpose of social research should be to understand how people understood or interpreted their own world.  As such, he felt, social research should be deeply engaged in and interested in peoples’ own views and feelings about the world</a:t>
            </a:r>
            <a:r>
              <a:rPr lang="en-GB" sz="2000" b="0" dirty="0" smtClean="0">
                <a:solidFill>
                  <a:schemeClr val="bg1"/>
                </a:solidFill>
              </a:rPr>
              <a:t>.</a:t>
            </a:r>
            <a:br>
              <a:rPr lang="en-GB" sz="2000" b="0" dirty="0" smtClean="0">
                <a:solidFill>
                  <a:schemeClr val="bg1"/>
                </a:solidFill>
              </a:rPr>
            </a:br>
            <a:r>
              <a:rPr lang="en-GB" sz="2000" b="0" dirty="0" smtClean="0">
                <a:solidFill>
                  <a:schemeClr val="bg1"/>
                </a:solidFill>
              </a:rPr>
              <a:t/>
            </a:r>
            <a:br>
              <a:rPr lang="en-GB" sz="2000" b="0" dirty="0" smtClean="0">
                <a:solidFill>
                  <a:schemeClr val="bg1"/>
                </a:solidFill>
              </a:rPr>
            </a:br>
            <a:r>
              <a:rPr lang="en-GB" sz="2000" b="0" dirty="0" smtClean="0">
                <a:solidFill>
                  <a:schemeClr val="bg1"/>
                </a:solidFill>
              </a:rPr>
              <a:t>My study will follow a qualitative interpretivist approach</a:t>
            </a:r>
            <a:r>
              <a:rPr lang="en-GB" sz="2000" dirty="0">
                <a:solidFill>
                  <a:schemeClr val="bg1"/>
                </a:solidFill>
              </a:rPr>
              <a:t/>
            </a:r>
            <a:br>
              <a:rPr lang="en-GB" sz="2000" dirty="0">
                <a:solidFill>
                  <a:schemeClr val="bg1"/>
                </a:solidFill>
              </a:rPr>
            </a:br>
            <a:r>
              <a:rPr lang="en-GB" sz="2000" b="0" dirty="0" smtClean="0">
                <a:solidFill>
                  <a:schemeClr val="bg1"/>
                </a:solidFill>
              </a:rPr>
              <a:t>This </a:t>
            </a:r>
            <a:r>
              <a:rPr lang="en-GB" sz="2000" b="0" dirty="0">
                <a:solidFill>
                  <a:schemeClr val="bg1"/>
                </a:solidFill>
              </a:rPr>
              <a:t>interpretivist model of research aims to study the particular and views reality as a complicated mix of different contributing factors that should be understood in all its complexity.  </a:t>
            </a:r>
            <a:r>
              <a:rPr lang="en-GB" sz="2000" b="0" dirty="0" smtClean="0">
                <a:solidFill>
                  <a:schemeClr val="bg1"/>
                </a:solidFill>
              </a:rPr>
              <a:t/>
            </a:r>
            <a:br>
              <a:rPr lang="en-GB" sz="2000" b="0" dirty="0" smtClean="0">
                <a:solidFill>
                  <a:schemeClr val="bg1"/>
                </a:solidFill>
              </a:rPr>
            </a:br>
            <a:r>
              <a:rPr lang="en-GB" sz="2000" b="0" dirty="0">
                <a:solidFill>
                  <a:schemeClr val="bg1"/>
                </a:solidFill>
              </a:rPr>
              <a:t/>
            </a:r>
            <a:br>
              <a:rPr lang="en-GB" sz="2000" b="0" dirty="0">
                <a:solidFill>
                  <a:schemeClr val="bg1"/>
                </a:solidFill>
              </a:rPr>
            </a:br>
            <a:r>
              <a:rPr lang="en-GB" sz="2000" b="0" dirty="0" smtClean="0">
                <a:solidFill>
                  <a:schemeClr val="bg1"/>
                </a:solidFill>
              </a:rPr>
              <a:t>	‘</a:t>
            </a:r>
            <a:r>
              <a:rPr lang="en-GB" altLang="en-US" sz="2000" b="0" dirty="0">
                <a:solidFill>
                  <a:schemeClr val="bg1"/>
                </a:solidFill>
              </a:rPr>
              <a:t>Interpretive studies assume that people create and </a:t>
            </a:r>
            <a:r>
              <a:rPr lang="en-GB" altLang="en-US" sz="2000" b="0" dirty="0" smtClean="0">
                <a:solidFill>
                  <a:schemeClr val="bg1"/>
                </a:solidFill>
              </a:rPr>
              <a:t>	associate </a:t>
            </a:r>
            <a:r>
              <a:rPr lang="en-GB" altLang="en-US" sz="2000" b="0" dirty="0">
                <a:solidFill>
                  <a:schemeClr val="bg1"/>
                </a:solidFill>
              </a:rPr>
              <a:t>their own subjective and intersubjective </a:t>
            </a:r>
            <a:r>
              <a:rPr lang="en-GB" altLang="en-US" sz="2000" b="0" dirty="0" smtClean="0">
                <a:solidFill>
                  <a:schemeClr val="bg1"/>
                </a:solidFill>
              </a:rPr>
              <a:t>	meanings </a:t>
            </a:r>
            <a:r>
              <a:rPr lang="en-GB" altLang="en-US" sz="2000" b="0" dirty="0">
                <a:solidFill>
                  <a:schemeClr val="bg1"/>
                </a:solidFill>
              </a:rPr>
              <a:t>as they interact with the world around </a:t>
            </a:r>
            <a:r>
              <a:rPr lang="en-GB" altLang="en-US" sz="2000" b="0" dirty="0" smtClean="0">
                <a:solidFill>
                  <a:schemeClr val="bg1"/>
                </a:solidFill>
              </a:rPr>
              <a:t>them’ 	(</a:t>
            </a:r>
            <a:r>
              <a:rPr lang="en-GB" altLang="en-US" sz="2000" b="0" dirty="0" err="1">
                <a:solidFill>
                  <a:schemeClr val="bg1"/>
                </a:solidFill>
              </a:rPr>
              <a:t>Orlikowski</a:t>
            </a:r>
            <a:r>
              <a:rPr lang="en-GB" altLang="en-US" sz="2000" b="0" dirty="0">
                <a:solidFill>
                  <a:schemeClr val="bg1"/>
                </a:solidFill>
              </a:rPr>
              <a:t> and </a:t>
            </a:r>
            <a:r>
              <a:rPr lang="en-GB" altLang="en-US" sz="2000" b="0" dirty="0" err="1">
                <a:solidFill>
                  <a:schemeClr val="bg1"/>
                </a:solidFill>
              </a:rPr>
              <a:t>Baroudi</a:t>
            </a:r>
            <a:r>
              <a:rPr lang="en-GB" altLang="en-US" sz="2000" b="0" dirty="0">
                <a:solidFill>
                  <a:schemeClr val="bg1"/>
                </a:solidFill>
              </a:rPr>
              <a:t> 1991)</a:t>
            </a:r>
            <a:r>
              <a:rPr lang="en-GB" altLang="en-US" sz="2000" dirty="0"/>
              <a:t/>
            </a:r>
            <a:br>
              <a:rPr lang="en-GB" altLang="en-US" sz="2000" dirty="0"/>
            </a:br>
            <a:endParaRPr lang="en-GB" sz="2000" dirty="0">
              <a:solidFill>
                <a:schemeClr val="bg1"/>
              </a:solidFill>
            </a:endParaRPr>
          </a:p>
        </p:txBody>
      </p:sp>
    </p:spTree>
    <p:extLst>
      <p:ext uri="{BB962C8B-B14F-4D97-AF65-F5344CB8AC3E}">
        <p14:creationId xmlns:p14="http://schemas.microsoft.com/office/powerpoint/2010/main" val="24119037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4010" y="190500"/>
            <a:ext cx="6268309" cy="934243"/>
          </a:xfrm>
        </p:spPr>
        <p:txBody>
          <a:bodyPr/>
          <a:lstStyle/>
          <a:p>
            <a:r>
              <a:rPr lang="en-GB" sz="2000" dirty="0" smtClean="0">
                <a:solidFill>
                  <a:schemeClr val="bg1"/>
                </a:solidFill>
              </a:rPr>
              <a:t>Methodological Analysis– Adopting a Social Psychological Discursive Approach</a:t>
            </a:r>
            <a:endParaRPr lang="en-GB" sz="2000" dirty="0">
              <a:solidFill>
                <a:schemeClr val="bg1"/>
              </a:solidFill>
            </a:endParaRPr>
          </a:p>
        </p:txBody>
      </p:sp>
      <p:sp>
        <p:nvSpPr>
          <p:cNvPr id="3" name="Content Placeholder 2"/>
          <p:cNvSpPr>
            <a:spLocks noGrp="1"/>
          </p:cNvSpPr>
          <p:nvPr>
            <p:ph idx="1"/>
          </p:nvPr>
        </p:nvSpPr>
        <p:spPr>
          <a:xfrm>
            <a:off x="827584" y="1101646"/>
            <a:ext cx="7856041" cy="5544616"/>
          </a:xfrm>
        </p:spPr>
        <p:txBody>
          <a:bodyPr/>
          <a:lstStyle/>
          <a:p>
            <a:r>
              <a:rPr lang="en-GB" sz="2000" dirty="0" smtClean="0">
                <a:solidFill>
                  <a:schemeClr val="bg1"/>
                </a:solidFill>
                <a:cs typeface="Times New Roman" pitchFamily="18" charset="0"/>
              </a:rPr>
              <a:t>Discourse analysis refers to a variety of theoretical approaches concerning the studying and understanding of peoples’ use of language mediums in social action and interaction.  Its roots are largely embedded in linguistic philosophy, ethnomethodology and speech act theory (Potter, 1987) </a:t>
            </a:r>
          </a:p>
          <a:p>
            <a:endParaRPr lang="en-GB" sz="2000" dirty="0" smtClean="0">
              <a:solidFill>
                <a:schemeClr val="bg1"/>
              </a:solidFill>
              <a:cs typeface="Times New Roman" pitchFamily="18" charset="0"/>
            </a:endParaRPr>
          </a:p>
          <a:p>
            <a:r>
              <a:rPr lang="en-GB" sz="2000" dirty="0" smtClean="0">
                <a:solidFill>
                  <a:schemeClr val="bg1"/>
                </a:solidFill>
                <a:cs typeface="Times New Roman" pitchFamily="18" charset="0"/>
              </a:rPr>
              <a:t>Discourse analysis considers peoples’ identity and knowledge about the world to be constituted and constructed in discourse.  Speech is regarded as an activity analysed as social </a:t>
            </a:r>
            <a:r>
              <a:rPr lang="en-GB" sz="2000" dirty="0">
                <a:solidFill>
                  <a:schemeClr val="bg1"/>
                </a:solidFill>
                <a:cs typeface="Times New Roman" pitchFamily="18" charset="0"/>
              </a:rPr>
              <a:t>interaction, “all forms of spoken interaction, formal and informal, and written texts of all kinds” (Potter &amp; </a:t>
            </a:r>
            <a:r>
              <a:rPr lang="en-GB" sz="2000" dirty="0" err="1">
                <a:solidFill>
                  <a:schemeClr val="bg1"/>
                </a:solidFill>
                <a:cs typeface="Times New Roman" pitchFamily="18" charset="0"/>
              </a:rPr>
              <a:t>Wetherell</a:t>
            </a:r>
            <a:r>
              <a:rPr lang="en-GB" sz="2000" dirty="0">
                <a:solidFill>
                  <a:schemeClr val="bg1"/>
                </a:solidFill>
                <a:cs typeface="Times New Roman" pitchFamily="18" charset="0"/>
              </a:rPr>
              <a:t>, 1987</a:t>
            </a:r>
            <a:r>
              <a:rPr lang="en-GB" sz="2000" dirty="0" smtClean="0">
                <a:solidFill>
                  <a:schemeClr val="bg1"/>
                </a:solidFill>
                <a:cs typeface="Times New Roman" pitchFamily="18" charset="0"/>
              </a:rPr>
              <a:t>).</a:t>
            </a:r>
          </a:p>
          <a:p>
            <a:endParaRPr lang="en-GB" sz="2000" dirty="0" smtClean="0">
              <a:solidFill>
                <a:schemeClr val="bg1"/>
              </a:solidFill>
              <a:cs typeface="Times New Roman" pitchFamily="18" charset="0"/>
            </a:endParaRPr>
          </a:p>
          <a:p>
            <a:r>
              <a:rPr lang="en-GB" sz="2000" dirty="0" smtClean="0">
                <a:solidFill>
                  <a:schemeClr val="bg1"/>
                </a:solidFill>
                <a:cs typeface="Times New Roman" pitchFamily="18" charset="0"/>
              </a:rPr>
              <a:t>Discourse analysis is concerned with questions about how discourse is organised and how people construct a coherent social world with the interpretive repertoires they employ.  </a:t>
            </a:r>
          </a:p>
          <a:p>
            <a:endParaRPr lang="en-GB" sz="1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90500"/>
            <a:ext cx="7560839" cy="6406852"/>
          </a:xfrm>
        </p:spPr>
        <p:txBody>
          <a:bodyPr/>
          <a:lstStyle/>
          <a:p>
            <a:r>
              <a:rPr lang="en-GB" dirty="0" smtClean="0">
                <a:solidFill>
                  <a:schemeClr val="bg1"/>
                </a:solidFill>
              </a:rPr>
              <a:t>Analytical Concepts</a:t>
            </a:r>
            <a:br>
              <a:rPr lang="en-GB" dirty="0" smtClean="0">
                <a:solidFill>
                  <a:schemeClr val="bg1"/>
                </a:solidFill>
              </a:rPr>
            </a:br>
            <a:r>
              <a:rPr lang="en-GB" dirty="0" smtClean="0">
                <a:solidFill>
                  <a:schemeClr val="bg1"/>
                </a:solidFill>
              </a:rPr>
              <a:t/>
            </a:r>
            <a:br>
              <a:rPr lang="en-GB" dirty="0" smtClean="0">
                <a:solidFill>
                  <a:schemeClr val="bg1"/>
                </a:solidFill>
              </a:rPr>
            </a:br>
            <a:r>
              <a:rPr lang="en-GB" sz="1600" dirty="0" smtClean="0">
                <a:solidFill>
                  <a:schemeClr val="bg1"/>
                </a:solidFill>
              </a:rPr>
              <a:t>My Theoretical Lens-Discursive psychology (Edwards and Potter, 1992)</a:t>
            </a:r>
            <a:br>
              <a:rPr lang="en-GB" sz="1600" dirty="0" smtClean="0">
                <a:solidFill>
                  <a:schemeClr val="bg1"/>
                </a:solidFill>
              </a:rPr>
            </a:br>
            <a:r>
              <a:rPr lang="en-GB" sz="1600" dirty="0">
                <a:solidFill>
                  <a:schemeClr val="bg1"/>
                </a:solidFill>
              </a:rPr>
              <a:t/>
            </a:r>
            <a:br>
              <a:rPr lang="en-GB" sz="1600" dirty="0">
                <a:solidFill>
                  <a:schemeClr val="bg1"/>
                </a:solidFill>
              </a:rPr>
            </a:br>
            <a:r>
              <a:rPr lang="en-GB" dirty="0" smtClean="0"/>
              <a:t/>
            </a:r>
            <a:br>
              <a:rPr lang="en-GB" dirty="0" smtClean="0"/>
            </a:br>
            <a:endParaRPr lang="en-IE" dirty="0"/>
          </a:p>
        </p:txBody>
      </p:sp>
      <p:graphicFrame>
        <p:nvGraphicFramePr>
          <p:cNvPr id="3" name="Diagram 2"/>
          <p:cNvGraphicFramePr/>
          <p:nvPr>
            <p:extLst>
              <p:ext uri="{D42A27DB-BD31-4B8C-83A1-F6EECF244321}">
                <p14:modId xmlns:p14="http://schemas.microsoft.com/office/powerpoint/2010/main" val="3491776272"/>
              </p:ext>
            </p:extLst>
          </p:nvPr>
        </p:nvGraphicFramePr>
        <p:xfrm>
          <a:off x="395536" y="1196752"/>
          <a:ext cx="792088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745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solidFill>
                  <a:schemeClr val="bg1"/>
                </a:solidFill>
                <a:latin typeface="+mn-lt"/>
              </a:rPr>
              <a:t>Theoretical Lens of Identity</a:t>
            </a:r>
            <a:endParaRPr lang="en-GB" sz="2400" dirty="0">
              <a:solidFill>
                <a:schemeClr val="bg1"/>
              </a:solidFill>
              <a:latin typeface="+mn-lt"/>
            </a:endParaRPr>
          </a:p>
        </p:txBody>
      </p:sp>
      <p:sp>
        <p:nvSpPr>
          <p:cNvPr id="3" name="Content Placeholder 2"/>
          <p:cNvSpPr>
            <a:spLocks noGrp="1"/>
          </p:cNvSpPr>
          <p:nvPr>
            <p:ph idx="1"/>
          </p:nvPr>
        </p:nvSpPr>
        <p:spPr>
          <a:xfrm>
            <a:off x="395536" y="764704"/>
            <a:ext cx="8291264" cy="5069160"/>
          </a:xfrm>
        </p:spPr>
        <p:txBody>
          <a:bodyPr>
            <a:noAutofit/>
          </a:bodyPr>
          <a:lstStyle/>
          <a:p>
            <a:r>
              <a:rPr lang="en-GB" sz="2000" dirty="0" smtClean="0">
                <a:solidFill>
                  <a:schemeClr val="bg1"/>
                </a:solidFill>
                <a:cs typeface="Times New Roman" pitchFamily="18" charset="0"/>
              </a:rPr>
              <a:t>This research aims to utilise the theoretical lens of identity in order to explore </a:t>
            </a:r>
            <a:r>
              <a:rPr lang="en-US" sz="2000" dirty="0" smtClean="0">
                <a:solidFill>
                  <a:schemeClr val="bg1"/>
                </a:solidFill>
                <a:cs typeface="Times New Roman" pitchFamily="18" charset="0"/>
              </a:rPr>
              <a:t>how students shape their experiences and understanding of the Irish language through the discourse they engage in. </a:t>
            </a:r>
          </a:p>
          <a:p>
            <a:pPr>
              <a:buNone/>
            </a:pPr>
            <a:endParaRPr lang="en-US" sz="2000" dirty="0" smtClean="0">
              <a:solidFill>
                <a:schemeClr val="bg1"/>
              </a:solidFill>
              <a:cs typeface="Times New Roman" pitchFamily="18" charset="0"/>
            </a:endParaRPr>
          </a:p>
          <a:p>
            <a:r>
              <a:rPr lang="en-US" sz="2000" dirty="0" smtClean="0">
                <a:solidFill>
                  <a:schemeClr val="bg1"/>
                </a:solidFill>
                <a:cs typeface="Times New Roman" pitchFamily="18" charset="0"/>
              </a:rPr>
              <a:t>To what extent to student subscribe to or discard the language as part of their identity</a:t>
            </a:r>
          </a:p>
          <a:p>
            <a:endParaRPr lang="en-US" sz="2000" dirty="0" smtClean="0">
              <a:solidFill>
                <a:schemeClr val="bg1"/>
              </a:solidFill>
              <a:cs typeface="Times New Roman" pitchFamily="18" charset="0"/>
            </a:endParaRPr>
          </a:p>
          <a:p>
            <a:r>
              <a:rPr lang="en-GB" sz="2000" dirty="0" smtClean="0">
                <a:solidFill>
                  <a:schemeClr val="bg1"/>
                </a:solidFill>
                <a:cs typeface="Times New Roman" pitchFamily="18" charset="0"/>
              </a:rPr>
              <a:t>To analyses the interpretive repertoires and subject positions students take up when they engage in discourse on the Irish language.</a:t>
            </a:r>
          </a:p>
          <a:p>
            <a:endParaRPr lang="en-GB" sz="2000" dirty="0" smtClean="0">
              <a:solidFill>
                <a:schemeClr val="bg1"/>
              </a:solidFill>
              <a:cs typeface="Times New Roman" pitchFamily="18" charset="0"/>
            </a:endParaRPr>
          </a:p>
          <a:p>
            <a:r>
              <a:rPr lang="en-GB" sz="2000" dirty="0" smtClean="0">
                <a:solidFill>
                  <a:schemeClr val="bg1"/>
                </a:solidFill>
                <a:cs typeface="Times New Roman" pitchFamily="18" charset="0"/>
              </a:rPr>
              <a:t>To what degree do students or do the students link identity with national identify and has this  implications or resonance for their own expressions of identity? How or does this impact on motivation?</a:t>
            </a:r>
          </a:p>
          <a:p>
            <a:endParaRPr lang="en-GB" sz="2000" dirty="0" smtClean="0">
              <a:solidFill>
                <a:schemeClr val="bg1"/>
              </a:solidFill>
              <a:cs typeface="Times New Roman" pitchFamily="18" charset="0"/>
            </a:endParaRPr>
          </a:p>
          <a:p>
            <a:r>
              <a:rPr lang="en-GB" sz="2000" dirty="0" smtClean="0">
                <a:solidFill>
                  <a:schemeClr val="bg1"/>
                </a:solidFill>
                <a:cs typeface="Times New Roman" pitchFamily="18" charset="0"/>
              </a:rPr>
              <a:t>What is emerging from the data in regards to peer, societal and cultural influences in the way they define themselves.</a:t>
            </a:r>
          </a:p>
          <a:p>
            <a:endParaRPr lang="en-GB" sz="1800" dirty="0" smtClean="0">
              <a:solidFill>
                <a:schemeClr val="bg1"/>
              </a:solidFill>
              <a:cs typeface="Times New Roman" pitchFamily="18" charset="0"/>
            </a:endParaRPr>
          </a:p>
          <a:p>
            <a:endParaRPr lang="en-GB" sz="2400" dirty="0" smtClean="0">
              <a:solidFill>
                <a:schemeClr val="bg1"/>
              </a:solidFill>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dical po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GB" sz="7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GB" sz="7700" b="0" i="0" u="none" strike="noStrike" cap="none" normalizeH="0" baseline="0" smtClean="0">
            <a:ln>
              <a:noFill/>
            </a:ln>
            <a:solidFill>
              <a:schemeClr val="tx1"/>
            </a:solidFill>
            <a:effectLst/>
            <a:latin typeface="Arial" charset="0"/>
          </a:defRPr>
        </a:defPPr>
      </a:lstStyle>
    </a:lnDef>
  </a:objectDefaults>
  <a:extraClrSchemeLst>
    <a:extraClrScheme>
      <a:clrScheme name="Medical po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2479</TotalTime>
  <Words>1089</Words>
  <Application>Microsoft Office PowerPoint</Application>
  <PresentationFormat>On-screen Show (4:3)</PresentationFormat>
  <Paragraphs>79</Paragraphs>
  <Slides>12</Slides>
  <Notes>1</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Theme1</vt:lpstr>
      <vt:lpstr>PowerPoint Presentation</vt:lpstr>
      <vt:lpstr>  Title of Research:  Looking from the inside out: Exploring Students’ Perspectives on the Irish Language</vt:lpstr>
      <vt:lpstr>Background and Context of My Study</vt:lpstr>
      <vt:lpstr>Literature Review The National Context  Constitution – “official state language” The Dept. of Education and Skills – Policies, Circulars, Statistics (www.education.ie). NCCA policies and publications on the Irish language (NCCA, 2003, 2005, 2007) Government funded organisations e.g. Gael-Linn, Conradh na Gaeilge All state documents, services provided in Irish.  What has the research shown about Language and Identity? Language and identity are interlinked and overlap “the productive force of language in constituting identity rather than identity being a pre-given construct that is reflected in language use” (Pennycock, 2004:13) Oppositional Identity – No coherent identity  Language ideology and Power Relations Perspectives of Identity and Social Identity in factors of motivation and attainment Curricula that have been implemented on students in other countries and the impact they have had.   </vt:lpstr>
      <vt:lpstr>Literature Review</vt:lpstr>
      <vt:lpstr>Rationale for my Research Focus  The impetus behind my study is influenced by he German sociologist Max Weber (1864-1920) who argued that the purpose of social research should be to understand how people understood or interpreted their own world.  As such, he felt, social research should be deeply engaged in and interested in peoples’ own views and feelings about the world.  My study will follow a qualitative interpretivist approach This interpretivist model of research aims to study the particular and views reality as a complicated mix of different contributing factors that should be understood in all its complexity.     ‘Interpretive studies assume that people create and  associate their own subjective and intersubjective  meanings as they interact with the world around them’  (Orlikowski and Baroudi 1991) </vt:lpstr>
      <vt:lpstr>Methodological Analysis– Adopting a Social Psychological Discursive Approach</vt:lpstr>
      <vt:lpstr>Analytical Concepts  My Theoretical Lens-Discursive psychology (Edwards and Potter, 1992)   </vt:lpstr>
      <vt:lpstr>Theoretical Lens of Identity</vt:lpstr>
      <vt:lpstr>Progress to Date</vt:lpstr>
      <vt:lpstr>Bibliography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cgriffin</cp:lastModifiedBy>
  <cp:revision>107</cp:revision>
  <dcterms:created xsi:type="dcterms:W3CDTF">2012-09-20T20:29:14Z</dcterms:created>
  <dcterms:modified xsi:type="dcterms:W3CDTF">2016-02-08T15:49:08Z</dcterms:modified>
</cp:coreProperties>
</file>