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099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176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1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920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322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804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73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463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266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051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105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A38A-ADBB-4531-872C-7DE1D69B7834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5B623-2289-48BD-9F53-F93C3CC00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809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07E1-EB47-4316-A18B-126C0F61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484"/>
            <a:ext cx="10515600" cy="1010204"/>
          </a:xfrm>
        </p:spPr>
        <p:txBody>
          <a:bodyPr>
            <a:normAutofit fontScale="90000"/>
          </a:bodyPr>
          <a:lstStyle/>
          <a:p>
            <a:pPr algn="ctr"/>
            <a:r>
              <a:rPr lang="en-IE" alt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Breakdown in Management Roles in Education</a:t>
            </a:r>
            <a:br>
              <a:rPr lang="en-IE" altLang="en-US" sz="3200" dirty="0"/>
            </a:b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F7A6EE-0CEF-44E5-9732-12509159A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580425"/>
              </p:ext>
            </p:extLst>
          </p:nvPr>
        </p:nvGraphicFramePr>
        <p:xfrm>
          <a:off x="754913" y="1562984"/>
          <a:ext cx="10494334" cy="4678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634">
                  <a:extLst>
                    <a:ext uri="{9D8B030D-6E8A-4147-A177-3AD203B41FA5}">
                      <a16:colId xmlns:a16="http://schemas.microsoft.com/office/drawing/2014/main" val="2502675223"/>
                    </a:ext>
                  </a:extLst>
                </a:gridCol>
                <a:gridCol w="2098634">
                  <a:extLst>
                    <a:ext uri="{9D8B030D-6E8A-4147-A177-3AD203B41FA5}">
                      <a16:colId xmlns:a16="http://schemas.microsoft.com/office/drawing/2014/main" val="1231351495"/>
                    </a:ext>
                  </a:extLst>
                </a:gridCol>
                <a:gridCol w="2098634">
                  <a:extLst>
                    <a:ext uri="{9D8B030D-6E8A-4147-A177-3AD203B41FA5}">
                      <a16:colId xmlns:a16="http://schemas.microsoft.com/office/drawing/2014/main" val="796018553"/>
                    </a:ext>
                  </a:extLst>
                </a:gridCol>
                <a:gridCol w="2098634">
                  <a:extLst>
                    <a:ext uri="{9D8B030D-6E8A-4147-A177-3AD203B41FA5}">
                      <a16:colId xmlns:a16="http://schemas.microsoft.com/office/drawing/2014/main" val="4011511947"/>
                    </a:ext>
                  </a:extLst>
                </a:gridCol>
                <a:gridCol w="2099798">
                  <a:extLst>
                    <a:ext uri="{9D8B030D-6E8A-4147-A177-3AD203B41FA5}">
                      <a16:colId xmlns:a16="http://schemas.microsoft.com/office/drawing/2014/main" val="1961478263"/>
                    </a:ext>
                  </a:extLst>
                </a:gridCol>
              </a:tblGrid>
              <a:tr h="717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Voluntary secondaries and C&amp;C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2015/2016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ETBs (post-primary)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2017/2018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373046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Male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Female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Male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Female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370190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Teacher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5765 (31%)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13052 (69%)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565638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Principal Teacher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261 (54%)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224 (46%)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161 (56%)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124 (44%)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937576"/>
                  </a:ext>
                </a:extLst>
              </a:tr>
              <a:tr h="803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Deputy Principal Teacher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141 (40%)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211 (60%)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979032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Chief Executive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12 (75%)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4 (25%)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012433"/>
                  </a:ext>
                </a:extLst>
              </a:tr>
              <a:tr h="803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Director of Schools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6 (38%)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10 (62%)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158540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Director of FET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7 (41%)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10 (59%)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4102669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Directory of OSD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>
                          <a:effectLst/>
                        </a:rPr>
                        <a:t>9 (47%)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10 (53%)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73785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0BF7CBF-B989-4032-AFA8-6904FCFF5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9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Gender Breakdown in Management Roles in Education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Duffy</dc:creator>
  <cp:lastModifiedBy>cgriffin</cp:lastModifiedBy>
  <cp:revision>8</cp:revision>
  <dcterms:created xsi:type="dcterms:W3CDTF">2015-01-30T14:19:00Z</dcterms:created>
  <dcterms:modified xsi:type="dcterms:W3CDTF">2018-02-26T15:41:15Z</dcterms:modified>
</cp:coreProperties>
</file>