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2.xml" ContentType="application/vnd.openxmlformats-officedocument.drawingml.chart+xml"/>
  <Override PartName="/ppt/notesSlides/notesSlide25.xml" ContentType="application/vnd.openxmlformats-officedocument.presentationml.notesSlide+xml"/>
  <Override PartName="/ppt/charts/chart3.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notesMasterIdLst>
    <p:notesMasterId r:id="rId35"/>
  </p:notesMasterIdLst>
  <p:handoutMasterIdLst>
    <p:handoutMasterId r:id="rId36"/>
  </p:handoutMasterIdLst>
  <p:sldIdLst>
    <p:sldId id="256" r:id="rId5"/>
    <p:sldId id="293" r:id="rId6"/>
    <p:sldId id="294" r:id="rId7"/>
    <p:sldId id="283" r:id="rId8"/>
    <p:sldId id="295" r:id="rId9"/>
    <p:sldId id="289" r:id="rId10"/>
    <p:sldId id="290" r:id="rId11"/>
    <p:sldId id="291" r:id="rId12"/>
    <p:sldId id="285" r:id="rId13"/>
    <p:sldId id="292" r:id="rId14"/>
    <p:sldId id="267" r:id="rId15"/>
    <p:sldId id="281" r:id="rId16"/>
    <p:sldId id="271" r:id="rId17"/>
    <p:sldId id="274" r:id="rId18"/>
    <p:sldId id="276" r:id="rId19"/>
    <p:sldId id="282" r:id="rId20"/>
    <p:sldId id="275" r:id="rId21"/>
    <p:sldId id="258" r:id="rId22"/>
    <p:sldId id="260" r:id="rId23"/>
    <p:sldId id="261" r:id="rId24"/>
    <p:sldId id="262" r:id="rId25"/>
    <p:sldId id="263" r:id="rId26"/>
    <p:sldId id="264" r:id="rId27"/>
    <p:sldId id="300" r:id="rId28"/>
    <p:sldId id="301" r:id="rId29"/>
    <p:sldId id="302" r:id="rId30"/>
    <p:sldId id="303" r:id="rId31"/>
    <p:sldId id="304" r:id="rId32"/>
    <p:sldId id="305" r:id="rId33"/>
    <p:sldId id="306" r:id="rId34"/>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F5D"/>
    <a:srgbClr val="4F81BD"/>
    <a:srgbClr val="CFDDED"/>
    <a:srgbClr val="00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01" autoAdjust="0"/>
  </p:normalViewPr>
  <p:slideViewPr>
    <p:cSldViewPr snapToGrid="0" snapToObjects="1">
      <p:cViewPr varScale="1">
        <p:scale>
          <a:sx n="97" d="100"/>
          <a:sy n="97" d="100"/>
        </p:scale>
        <p:origin x="38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40"/>
    </p:cViewPr>
  </p:sorterViewPr>
  <p:notesViewPr>
    <p:cSldViewPr snapToGrid="0" snapToObjects="1">
      <p:cViewPr varScale="1">
        <p:scale>
          <a:sx n="50" d="100"/>
          <a:sy n="50" d="100"/>
        </p:scale>
        <p:origin x="-1956"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venus\users\smccoy\LEAVING%20SCH%20IRE\Report_July%202012\Analysis_July%2012.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'a lot'</c:v>
                </c:pt>
              </c:strCache>
            </c:strRef>
          </c:tx>
          <c:invertIfNegative val="0"/>
          <c:cat>
            <c:strRef>
              <c:f>Sheet1!$A$2:$A$16</c:f>
              <c:strCache>
                <c:ptCount val="15"/>
                <c:pt idx="0">
                  <c:v>Appreciate art/music</c:v>
                </c:pt>
                <c:pt idx="1">
                  <c:v>Reading for pleasure</c:v>
                </c:pt>
                <c:pt idx="2">
                  <c:v>Prepare for work</c:v>
                </c:pt>
                <c:pt idx="3">
                  <c:v>Computer skills</c:v>
                </c:pt>
                <c:pt idx="4">
                  <c:v>Involved in sports</c:v>
                </c:pt>
                <c:pt idx="5">
                  <c:v>Prepare for adult life</c:v>
                </c:pt>
                <c:pt idx="6">
                  <c:v>Decide to do after school</c:v>
                </c:pt>
                <c:pt idx="7">
                  <c:v>Think for yourself</c:v>
                </c:pt>
                <c:pt idx="8">
                  <c:v>Well-balanced person</c:v>
                </c:pt>
                <c:pt idx="9">
                  <c:v>Increasing self-confidence</c:v>
                </c:pt>
                <c:pt idx="10">
                  <c:v>Find things out </c:v>
                </c:pt>
                <c:pt idx="11">
                  <c:v>Know how to acquire skill</c:v>
                </c:pt>
                <c:pt idx="12">
                  <c:v>Reading/writing skills</c:v>
                </c:pt>
                <c:pt idx="13">
                  <c:v>Communicate well</c:v>
                </c:pt>
                <c:pt idx="14">
                  <c:v>Make new friends </c:v>
                </c:pt>
              </c:strCache>
            </c:strRef>
          </c:cat>
          <c:val>
            <c:numRef>
              <c:f>Sheet1!$B$2:$B$16</c:f>
              <c:numCache>
                <c:formatCode>General</c:formatCode>
                <c:ptCount val="15"/>
                <c:pt idx="0">
                  <c:v>17.8</c:v>
                </c:pt>
                <c:pt idx="1">
                  <c:v>20.3</c:v>
                </c:pt>
                <c:pt idx="2">
                  <c:v>23.4</c:v>
                </c:pt>
                <c:pt idx="3">
                  <c:v>23.4</c:v>
                </c:pt>
                <c:pt idx="4">
                  <c:v>26.5</c:v>
                </c:pt>
                <c:pt idx="5">
                  <c:v>31.5</c:v>
                </c:pt>
                <c:pt idx="6">
                  <c:v>34.6</c:v>
                </c:pt>
                <c:pt idx="7">
                  <c:v>37.6</c:v>
                </c:pt>
                <c:pt idx="8">
                  <c:v>39.800000000000004</c:v>
                </c:pt>
                <c:pt idx="9">
                  <c:v>40.4</c:v>
                </c:pt>
                <c:pt idx="10">
                  <c:v>41.8</c:v>
                </c:pt>
                <c:pt idx="11">
                  <c:v>42.3</c:v>
                </c:pt>
                <c:pt idx="12">
                  <c:v>42.5</c:v>
                </c:pt>
                <c:pt idx="13">
                  <c:v>50.2</c:v>
                </c:pt>
                <c:pt idx="14">
                  <c:v>57.1</c:v>
                </c:pt>
              </c:numCache>
            </c:numRef>
          </c:val>
        </c:ser>
        <c:dLbls>
          <c:showLegendKey val="0"/>
          <c:showVal val="0"/>
          <c:showCatName val="0"/>
          <c:showSerName val="0"/>
          <c:showPercent val="0"/>
          <c:showBubbleSize val="0"/>
        </c:dLbls>
        <c:gapWidth val="150"/>
        <c:axId val="188017232"/>
        <c:axId val="180376296"/>
      </c:barChart>
      <c:catAx>
        <c:axId val="188017232"/>
        <c:scaling>
          <c:orientation val="minMax"/>
        </c:scaling>
        <c:delete val="0"/>
        <c:axPos val="l"/>
        <c:numFmt formatCode="General" sourceLinked="0"/>
        <c:majorTickMark val="out"/>
        <c:minorTickMark val="none"/>
        <c:tickLblPos val="nextTo"/>
        <c:txPr>
          <a:bodyPr/>
          <a:lstStyle/>
          <a:p>
            <a:pPr>
              <a:defRPr sz="1000"/>
            </a:pPr>
            <a:endParaRPr lang="en-US"/>
          </a:p>
        </c:txPr>
        <c:crossAx val="180376296"/>
        <c:crosses val="autoZero"/>
        <c:auto val="1"/>
        <c:lblAlgn val="ctr"/>
        <c:lblOffset val="100"/>
        <c:noMultiLvlLbl val="0"/>
      </c:catAx>
      <c:valAx>
        <c:axId val="180376296"/>
        <c:scaling>
          <c:orientation val="minMax"/>
        </c:scaling>
        <c:delete val="0"/>
        <c:axPos val="b"/>
        <c:majorGridlines/>
        <c:numFmt formatCode="General" sourceLinked="1"/>
        <c:majorTickMark val="out"/>
        <c:minorTickMark val="none"/>
        <c:tickLblPos val="nextTo"/>
        <c:crossAx val="1880172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'Exp of transition'!$E$4</c:f>
              <c:strCache>
                <c:ptCount val="1"/>
                <c:pt idx="0">
                  <c:v>HE</c:v>
                </c:pt>
              </c:strCache>
            </c:strRef>
          </c:tx>
          <c:invertIfNegative val="0"/>
          <c:cat>
            <c:strRef>
              <c:f>'Exp of transition'!$A$5:$D$8</c:f>
              <c:strCache>
                <c:ptCount val="4"/>
                <c:pt idx="0">
                  <c:v>Teaching &amp; learning very different</c:v>
                </c:pt>
                <c:pt idx="1">
                  <c:v>My schoolwork prepared me</c:v>
                </c:pt>
                <c:pt idx="2">
                  <c:v>Course involves lot of project work</c:v>
                </c:pt>
                <c:pt idx="3">
                  <c:v>Course involves lot of tests/exams</c:v>
                </c:pt>
              </c:strCache>
            </c:strRef>
          </c:cat>
          <c:val>
            <c:numRef>
              <c:f>'Exp of transition'!$E$5:$E$8</c:f>
              <c:numCache>
                <c:formatCode>General</c:formatCode>
                <c:ptCount val="4"/>
                <c:pt idx="0">
                  <c:v>92.1</c:v>
                </c:pt>
                <c:pt idx="1">
                  <c:v>52.4</c:v>
                </c:pt>
                <c:pt idx="2">
                  <c:v>79.2</c:v>
                </c:pt>
                <c:pt idx="3">
                  <c:v>78.900000000000006</c:v>
                </c:pt>
              </c:numCache>
            </c:numRef>
          </c:val>
        </c:ser>
        <c:ser>
          <c:idx val="1"/>
          <c:order val="1"/>
          <c:tx>
            <c:strRef>
              <c:f>'Exp of transition'!$F$4</c:f>
              <c:strCache>
                <c:ptCount val="1"/>
                <c:pt idx="0">
                  <c:v>PLC</c:v>
                </c:pt>
              </c:strCache>
            </c:strRef>
          </c:tx>
          <c:invertIfNegative val="0"/>
          <c:cat>
            <c:strRef>
              <c:f>'Exp of transition'!$A$5:$D$8</c:f>
              <c:strCache>
                <c:ptCount val="4"/>
                <c:pt idx="0">
                  <c:v>Teaching &amp; learning very different</c:v>
                </c:pt>
                <c:pt idx="1">
                  <c:v>My schoolwork prepared me</c:v>
                </c:pt>
                <c:pt idx="2">
                  <c:v>Course involves lot of project work</c:v>
                </c:pt>
                <c:pt idx="3">
                  <c:v>Course involves lot of tests/exams</c:v>
                </c:pt>
              </c:strCache>
            </c:strRef>
          </c:cat>
          <c:val>
            <c:numRef>
              <c:f>'Exp of transition'!$F$5:$F$8</c:f>
              <c:numCache>
                <c:formatCode>General</c:formatCode>
                <c:ptCount val="4"/>
                <c:pt idx="0">
                  <c:v>73.099999999999994</c:v>
                </c:pt>
                <c:pt idx="1">
                  <c:v>61.5</c:v>
                </c:pt>
                <c:pt idx="2">
                  <c:v>85.9</c:v>
                </c:pt>
                <c:pt idx="3">
                  <c:v>75.599999999999994</c:v>
                </c:pt>
              </c:numCache>
            </c:numRef>
          </c:val>
        </c:ser>
        <c:dLbls>
          <c:showLegendKey val="0"/>
          <c:showVal val="0"/>
          <c:showCatName val="0"/>
          <c:showSerName val="0"/>
          <c:showPercent val="0"/>
          <c:showBubbleSize val="0"/>
        </c:dLbls>
        <c:gapWidth val="150"/>
        <c:axId val="186591480"/>
        <c:axId val="4950024"/>
      </c:barChart>
      <c:catAx>
        <c:axId val="186591480"/>
        <c:scaling>
          <c:orientation val="minMax"/>
        </c:scaling>
        <c:delete val="0"/>
        <c:axPos val="b"/>
        <c:numFmt formatCode="General" sourceLinked="0"/>
        <c:majorTickMark val="out"/>
        <c:minorTickMark val="none"/>
        <c:tickLblPos val="nextTo"/>
        <c:crossAx val="4950024"/>
        <c:crosses val="autoZero"/>
        <c:auto val="1"/>
        <c:lblAlgn val="ctr"/>
        <c:lblOffset val="100"/>
        <c:noMultiLvlLbl val="0"/>
      </c:catAx>
      <c:valAx>
        <c:axId val="4950024"/>
        <c:scaling>
          <c:orientation val="minMax"/>
        </c:scaling>
        <c:delete val="0"/>
        <c:axPos val="l"/>
        <c:majorGridlines/>
        <c:title>
          <c:tx>
            <c:rich>
              <a:bodyPr rot="0" vert="horz"/>
              <a:lstStyle/>
              <a:p>
                <a:pPr>
                  <a:defRPr/>
                </a:pPr>
                <a:r>
                  <a:rPr lang="en-IE"/>
                  <a:t>%</a:t>
                </a:r>
              </a:p>
            </c:rich>
          </c:tx>
          <c:overlay val="0"/>
        </c:title>
        <c:numFmt formatCode="General" sourceLinked="1"/>
        <c:majorTickMark val="out"/>
        <c:minorTickMark val="none"/>
        <c:tickLblPos val="nextTo"/>
        <c:crossAx val="186591480"/>
        <c:crosses val="autoZero"/>
        <c:crossBetween val="between"/>
      </c:valAx>
    </c:plotArea>
    <c:legend>
      <c:legendPos val="r"/>
      <c:overlay val="0"/>
      <c:txPr>
        <a:bodyPr/>
        <a:lstStyle/>
        <a:p>
          <a:pPr>
            <a:defRPr sz="18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c:f>
              <c:strCache>
                <c:ptCount val="1"/>
                <c:pt idx="0">
                  <c:v>Major problem</c:v>
                </c:pt>
              </c:strCache>
            </c:strRef>
          </c:tx>
          <c:invertIfNegative val="0"/>
          <c:cat>
            <c:strRef>
              <c:f>Sheet1!$A$2:$A$8</c:f>
              <c:strCache>
                <c:ptCount val="7"/>
                <c:pt idx="0">
                  <c:v>Balancing personal relationships</c:v>
                </c:pt>
                <c:pt idx="1">
                  <c:v>Timely completion of coursework</c:v>
                </c:pt>
                <c:pt idx="2">
                  <c:v>Time for other interests</c:v>
                </c:pt>
                <c:pt idx="3">
                  <c:v>Juggling work and study</c:v>
                </c:pt>
                <c:pt idx="4">
                  <c:v>Course difficulty</c:v>
                </c:pt>
                <c:pt idx="5">
                  <c:v>Knowing what standard expected</c:v>
                </c:pt>
                <c:pt idx="6">
                  <c:v>Fees/costs</c:v>
                </c:pt>
              </c:strCache>
            </c:strRef>
          </c:cat>
          <c:val>
            <c:numRef>
              <c:f>Sheet1!$B$2:$B$8</c:f>
              <c:numCache>
                <c:formatCode>General</c:formatCode>
                <c:ptCount val="7"/>
                <c:pt idx="0">
                  <c:v>5.5</c:v>
                </c:pt>
                <c:pt idx="1">
                  <c:v>7</c:v>
                </c:pt>
                <c:pt idx="2">
                  <c:v>9.8000000000000007</c:v>
                </c:pt>
                <c:pt idx="3">
                  <c:v>13.5</c:v>
                </c:pt>
                <c:pt idx="4">
                  <c:v>7.9</c:v>
                </c:pt>
                <c:pt idx="5">
                  <c:v>11.8</c:v>
                </c:pt>
                <c:pt idx="6">
                  <c:v>17.399999999999999</c:v>
                </c:pt>
              </c:numCache>
            </c:numRef>
          </c:val>
        </c:ser>
        <c:ser>
          <c:idx val="1"/>
          <c:order val="1"/>
          <c:tx>
            <c:strRef>
              <c:f>Sheet1!$C$1</c:f>
              <c:strCache>
                <c:ptCount val="1"/>
                <c:pt idx="0">
                  <c:v>Moderate problem</c:v>
                </c:pt>
              </c:strCache>
            </c:strRef>
          </c:tx>
          <c:invertIfNegative val="0"/>
          <c:cat>
            <c:strRef>
              <c:f>Sheet1!$A$2:$A$8</c:f>
              <c:strCache>
                <c:ptCount val="7"/>
                <c:pt idx="0">
                  <c:v>Balancing personal relationships</c:v>
                </c:pt>
                <c:pt idx="1">
                  <c:v>Timely completion of coursework</c:v>
                </c:pt>
                <c:pt idx="2">
                  <c:v>Time for other interests</c:v>
                </c:pt>
                <c:pt idx="3">
                  <c:v>Juggling work and study</c:v>
                </c:pt>
                <c:pt idx="4">
                  <c:v>Course difficulty</c:v>
                </c:pt>
                <c:pt idx="5">
                  <c:v>Knowing what standard expected</c:v>
                </c:pt>
                <c:pt idx="6">
                  <c:v>Fees/costs</c:v>
                </c:pt>
              </c:strCache>
            </c:strRef>
          </c:cat>
          <c:val>
            <c:numRef>
              <c:f>Sheet1!$C$2:$C$8</c:f>
              <c:numCache>
                <c:formatCode>General</c:formatCode>
                <c:ptCount val="7"/>
                <c:pt idx="0">
                  <c:v>20.7</c:v>
                </c:pt>
                <c:pt idx="1">
                  <c:v>23.5</c:v>
                </c:pt>
                <c:pt idx="2">
                  <c:v>21.6</c:v>
                </c:pt>
                <c:pt idx="3">
                  <c:v>23.3</c:v>
                </c:pt>
                <c:pt idx="4">
                  <c:v>34.200000000000003</c:v>
                </c:pt>
                <c:pt idx="5">
                  <c:v>32.4</c:v>
                </c:pt>
                <c:pt idx="6">
                  <c:v>27.8</c:v>
                </c:pt>
              </c:numCache>
            </c:numRef>
          </c:val>
        </c:ser>
        <c:dLbls>
          <c:showLegendKey val="0"/>
          <c:showVal val="0"/>
          <c:showCatName val="0"/>
          <c:showSerName val="0"/>
          <c:showPercent val="0"/>
          <c:showBubbleSize val="0"/>
        </c:dLbls>
        <c:gapWidth val="150"/>
        <c:overlap val="100"/>
        <c:axId val="188016448"/>
        <c:axId val="254704768"/>
      </c:barChart>
      <c:catAx>
        <c:axId val="188016448"/>
        <c:scaling>
          <c:orientation val="minMax"/>
        </c:scaling>
        <c:delete val="0"/>
        <c:axPos val="l"/>
        <c:numFmt formatCode="General" sourceLinked="0"/>
        <c:majorTickMark val="out"/>
        <c:minorTickMark val="none"/>
        <c:tickLblPos val="nextTo"/>
        <c:crossAx val="254704768"/>
        <c:crosses val="autoZero"/>
        <c:auto val="1"/>
        <c:lblAlgn val="ctr"/>
        <c:lblOffset val="100"/>
        <c:noMultiLvlLbl val="0"/>
      </c:catAx>
      <c:valAx>
        <c:axId val="254704768"/>
        <c:scaling>
          <c:orientation val="minMax"/>
        </c:scaling>
        <c:delete val="0"/>
        <c:axPos val="b"/>
        <c:majorGridlines/>
        <c:title>
          <c:tx>
            <c:rich>
              <a:bodyPr/>
              <a:lstStyle/>
              <a:p>
                <a:pPr>
                  <a:defRPr/>
                </a:pPr>
                <a:r>
                  <a:rPr lang="en-IE" dirty="0" smtClean="0"/>
                  <a:t>%</a:t>
                </a:r>
                <a:endParaRPr lang="en-IE" dirty="0"/>
              </a:p>
            </c:rich>
          </c:tx>
          <c:overlay val="0"/>
        </c:title>
        <c:numFmt formatCode="General" sourceLinked="1"/>
        <c:majorTickMark val="out"/>
        <c:minorTickMark val="none"/>
        <c:tickLblPos val="nextTo"/>
        <c:crossAx val="188016448"/>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45341"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sz="quarter" idx="1"/>
          </p:nvPr>
        </p:nvSpPr>
        <p:spPr bwMode="auto">
          <a:xfrm>
            <a:off x="3850744" y="0"/>
            <a:ext cx="2945341"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196" name="Rectangle 4"/>
          <p:cNvSpPr>
            <a:spLocks noGrp="1" noChangeArrowheads="1"/>
          </p:cNvSpPr>
          <p:nvPr>
            <p:ph type="ftr" sz="quarter" idx="2"/>
          </p:nvPr>
        </p:nvSpPr>
        <p:spPr bwMode="auto">
          <a:xfrm>
            <a:off x="1" y="9428164"/>
            <a:ext cx="2945341"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197" name="Rectangle 5"/>
          <p:cNvSpPr>
            <a:spLocks noGrp="1" noChangeArrowheads="1"/>
          </p:cNvSpPr>
          <p:nvPr>
            <p:ph type="sldNum" sz="quarter" idx="3"/>
          </p:nvPr>
        </p:nvSpPr>
        <p:spPr bwMode="auto">
          <a:xfrm>
            <a:off x="3850744" y="9428164"/>
            <a:ext cx="2945341"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412DD6E-FDB5-4CCF-B942-CE87F3AF5128}" type="slidenum">
              <a:rPr lang="en-GB"/>
              <a:pPr>
                <a:defRPr/>
              </a:pPr>
              <a:t>‹#›</a:t>
            </a:fld>
            <a:endParaRPr lang="en-GB"/>
          </a:p>
        </p:txBody>
      </p:sp>
    </p:spTree>
    <p:extLst>
      <p:ext uri="{BB962C8B-B14F-4D97-AF65-F5344CB8AC3E}">
        <p14:creationId xmlns:p14="http://schemas.microsoft.com/office/powerpoint/2010/main" val="2463435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5341"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850744" y="0"/>
            <a:ext cx="2945341"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331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1" y="4714876"/>
            <a:ext cx="5438776"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1" y="9428164"/>
            <a:ext cx="2945341"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850744" y="9428164"/>
            <a:ext cx="2945341"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C2F9DB2-05A9-4113-9BA5-48BD39C4640B}" type="slidenum">
              <a:rPr lang="en-GB"/>
              <a:pPr>
                <a:defRPr/>
              </a:pPr>
              <a:t>‹#›</a:t>
            </a:fld>
            <a:endParaRPr lang="en-GB"/>
          </a:p>
        </p:txBody>
      </p:sp>
    </p:spTree>
    <p:extLst>
      <p:ext uri="{BB962C8B-B14F-4D97-AF65-F5344CB8AC3E}">
        <p14:creationId xmlns:p14="http://schemas.microsoft.com/office/powerpoint/2010/main" val="42567641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1</a:t>
            </a:fld>
            <a:endParaRPr lang="en-GB"/>
          </a:p>
        </p:txBody>
      </p:sp>
    </p:spTree>
    <p:extLst>
      <p:ext uri="{BB962C8B-B14F-4D97-AF65-F5344CB8AC3E}">
        <p14:creationId xmlns:p14="http://schemas.microsoft.com/office/powerpoint/2010/main" val="2862887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E9673F6-A574-41AE-8534-E9C9E8AC6D5C}" type="slidenum">
              <a:rPr lang="en-IE" smtClean="0"/>
              <a:pPr/>
              <a:t>10</a:t>
            </a:fld>
            <a:endParaRPr lang="en-IE"/>
          </a:p>
        </p:txBody>
      </p:sp>
    </p:spTree>
    <p:extLst>
      <p:ext uri="{BB962C8B-B14F-4D97-AF65-F5344CB8AC3E}">
        <p14:creationId xmlns:p14="http://schemas.microsoft.com/office/powerpoint/2010/main" val="707492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74C0A1-C4CB-4D88-9BBC-F5234568E283}" type="slidenum">
              <a:rPr lang="en-IE"/>
              <a:pPr fontAlgn="base">
                <a:spcBef>
                  <a:spcPct val="0"/>
                </a:spcBef>
                <a:spcAft>
                  <a:spcPct val="0"/>
                </a:spcAft>
              </a:pPr>
              <a:t>11</a:t>
            </a:fld>
            <a:endParaRPr lang="en-IE"/>
          </a:p>
        </p:txBody>
      </p:sp>
    </p:spTree>
    <p:extLst>
      <p:ext uri="{BB962C8B-B14F-4D97-AF65-F5344CB8AC3E}">
        <p14:creationId xmlns:p14="http://schemas.microsoft.com/office/powerpoint/2010/main" val="35769234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ED4B17-5DA4-4DF2-B292-6AAB42EC3E0D}" type="slidenum">
              <a:rPr lang="en-GB"/>
              <a:pPr/>
              <a:t>12</a:t>
            </a:fld>
            <a:endParaRPr lang="en-GB"/>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02309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13</a:t>
            </a:fld>
            <a:endParaRPr lang="en-GB"/>
          </a:p>
        </p:txBody>
      </p:sp>
    </p:spTree>
    <p:extLst>
      <p:ext uri="{BB962C8B-B14F-4D97-AF65-F5344CB8AC3E}">
        <p14:creationId xmlns:p14="http://schemas.microsoft.com/office/powerpoint/2010/main" val="2416232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9CAEBC-39FE-40AE-B3F2-14F5C5C54B70}" type="slidenum">
              <a:rPr lang="en-GB"/>
              <a:pPr/>
              <a:t>14</a:t>
            </a:fld>
            <a:endParaRPr lang="en-GB"/>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00524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F3B0FB-B799-4960-8E83-976E38F7EBD6}" type="slidenum">
              <a:rPr lang="en-GB"/>
              <a:pPr/>
              <a:t>15</a:t>
            </a:fld>
            <a:endParaRPr lang="en-GB"/>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81491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BED062-C9B1-459D-A58F-6CE0DA36E5C5}" type="slidenum">
              <a:rPr lang="en-GB"/>
              <a:pPr/>
              <a:t>16</a:t>
            </a:fld>
            <a:endParaRPr lang="en-GB"/>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00068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0A1510-EEFB-4D21-96BE-A3121F93FCA5}" type="slidenum">
              <a:rPr lang="en-GB"/>
              <a:pPr/>
              <a:t>17</a:t>
            </a:fld>
            <a:endParaRPr lang="en-GB"/>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645476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82DBA6B-75DE-4E03-8190-AECB6F970F11}" type="slidenum">
              <a:rPr lang="en-IE" smtClean="0"/>
              <a:pPr/>
              <a:t>18</a:t>
            </a:fld>
            <a:endParaRPr lang="en-IE"/>
          </a:p>
        </p:txBody>
      </p:sp>
    </p:spTree>
    <p:extLst>
      <p:ext uri="{BB962C8B-B14F-4D97-AF65-F5344CB8AC3E}">
        <p14:creationId xmlns:p14="http://schemas.microsoft.com/office/powerpoint/2010/main" val="20424215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82DBA6B-75DE-4E03-8190-AECB6F970F11}" type="slidenum">
              <a:rPr lang="en-IE" smtClean="0"/>
              <a:pPr/>
              <a:t>19</a:t>
            </a:fld>
            <a:endParaRPr lang="en-IE"/>
          </a:p>
        </p:txBody>
      </p:sp>
    </p:spTree>
    <p:extLst>
      <p:ext uri="{BB962C8B-B14F-4D97-AF65-F5344CB8AC3E}">
        <p14:creationId xmlns:p14="http://schemas.microsoft.com/office/powerpoint/2010/main" val="3396468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2</a:t>
            </a:fld>
            <a:endParaRPr lang="en-GB"/>
          </a:p>
        </p:txBody>
      </p:sp>
    </p:spTree>
    <p:extLst>
      <p:ext uri="{BB962C8B-B14F-4D97-AF65-F5344CB8AC3E}">
        <p14:creationId xmlns:p14="http://schemas.microsoft.com/office/powerpoint/2010/main" val="3719993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82DBA6B-75DE-4E03-8190-AECB6F970F11}" type="slidenum">
              <a:rPr lang="en-IE" smtClean="0"/>
              <a:pPr/>
              <a:t>20</a:t>
            </a:fld>
            <a:endParaRPr lang="en-IE"/>
          </a:p>
        </p:txBody>
      </p:sp>
    </p:spTree>
    <p:extLst>
      <p:ext uri="{BB962C8B-B14F-4D97-AF65-F5344CB8AC3E}">
        <p14:creationId xmlns:p14="http://schemas.microsoft.com/office/powerpoint/2010/main" val="1057981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82DBA6B-75DE-4E03-8190-AECB6F970F11}" type="slidenum">
              <a:rPr lang="en-IE" smtClean="0"/>
              <a:pPr/>
              <a:t>21</a:t>
            </a:fld>
            <a:endParaRPr lang="en-IE"/>
          </a:p>
        </p:txBody>
      </p:sp>
    </p:spTree>
    <p:extLst>
      <p:ext uri="{BB962C8B-B14F-4D97-AF65-F5344CB8AC3E}">
        <p14:creationId xmlns:p14="http://schemas.microsoft.com/office/powerpoint/2010/main" val="3950737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baseline="0" dirty="0" smtClean="0"/>
          </a:p>
          <a:p>
            <a:endParaRPr lang="en-IE" dirty="0"/>
          </a:p>
        </p:txBody>
      </p:sp>
      <p:sp>
        <p:nvSpPr>
          <p:cNvPr id="4" name="Slide Number Placeholder 3"/>
          <p:cNvSpPr>
            <a:spLocks noGrp="1"/>
          </p:cNvSpPr>
          <p:nvPr>
            <p:ph type="sldNum" sz="quarter" idx="10"/>
          </p:nvPr>
        </p:nvSpPr>
        <p:spPr/>
        <p:txBody>
          <a:bodyPr/>
          <a:lstStyle/>
          <a:p>
            <a:fld id="{582DBA6B-75DE-4E03-8190-AECB6F970F11}" type="slidenum">
              <a:rPr lang="en-IE" smtClean="0"/>
              <a:pPr/>
              <a:t>22</a:t>
            </a:fld>
            <a:endParaRPr lang="en-IE"/>
          </a:p>
        </p:txBody>
      </p:sp>
    </p:spTree>
    <p:extLst>
      <p:ext uri="{BB962C8B-B14F-4D97-AF65-F5344CB8AC3E}">
        <p14:creationId xmlns:p14="http://schemas.microsoft.com/office/powerpoint/2010/main" val="21332871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82DBA6B-75DE-4E03-8190-AECB6F970F11}" type="slidenum">
              <a:rPr lang="en-IE" smtClean="0"/>
              <a:pPr/>
              <a:t>23</a:t>
            </a:fld>
            <a:endParaRPr lang="en-IE"/>
          </a:p>
        </p:txBody>
      </p:sp>
    </p:spTree>
    <p:extLst>
      <p:ext uri="{BB962C8B-B14F-4D97-AF65-F5344CB8AC3E}">
        <p14:creationId xmlns:p14="http://schemas.microsoft.com/office/powerpoint/2010/main" val="1403963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24</a:t>
            </a:fld>
            <a:endParaRPr lang="en-GB"/>
          </a:p>
        </p:txBody>
      </p:sp>
    </p:spTree>
    <p:extLst>
      <p:ext uri="{BB962C8B-B14F-4D97-AF65-F5344CB8AC3E}">
        <p14:creationId xmlns:p14="http://schemas.microsoft.com/office/powerpoint/2010/main" val="3203891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25</a:t>
            </a:fld>
            <a:endParaRPr lang="en-GB"/>
          </a:p>
        </p:txBody>
      </p:sp>
    </p:spTree>
    <p:extLst>
      <p:ext uri="{BB962C8B-B14F-4D97-AF65-F5344CB8AC3E}">
        <p14:creationId xmlns:p14="http://schemas.microsoft.com/office/powerpoint/2010/main" val="23013622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26</a:t>
            </a:fld>
            <a:endParaRPr lang="en-GB"/>
          </a:p>
        </p:txBody>
      </p:sp>
    </p:spTree>
    <p:extLst>
      <p:ext uri="{BB962C8B-B14F-4D97-AF65-F5344CB8AC3E}">
        <p14:creationId xmlns:p14="http://schemas.microsoft.com/office/powerpoint/2010/main" val="2913621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27</a:t>
            </a:fld>
            <a:endParaRPr lang="en-GB"/>
          </a:p>
        </p:txBody>
      </p:sp>
    </p:spTree>
    <p:extLst>
      <p:ext uri="{BB962C8B-B14F-4D97-AF65-F5344CB8AC3E}">
        <p14:creationId xmlns:p14="http://schemas.microsoft.com/office/powerpoint/2010/main" val="41621425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28</a:t>
            </a:fld>
            <a:endParaRPr lang="en-GB"/>
          </a:p>
        </p:txBody>
      </p:sp>
    </p:spTree>
    <p:extLst>
      <p:ext uri="{BB962C8B-B14F-4D97-AF65-F5344CB8AC3E}">
        <p14:creationId xmlns:p14="http://schemas.microsoft.com/office/powerpoint/2010/main" val="22708175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29</a:t>
            </a:fld>
            <a:endParaRPr lang="en-GB"/>
          </a:p>
        </p:txBody>
      </p:sp>
    </p:spTree>
    <p:extLst>
      <p:ext uri="{BB962C8B-B14F-4D97-AF65-F5344CB8AC3E}">
        <p14:creationId xmlns:p14="http://schemas.microsoft.com/office/powerpoint/2010/main" val="2882439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3</a:t>
            </a:fld>
            <a:endParaRPr lang="en-GB"/>
          </a:p>
        </p:txBody>
      </p:sp>
    </p:spTree>
    <p:extLst>
      <p:ext uri="{BB962C8B-B14F-4D97-AF65-F5344CB8AC3E}">
        <p14:creationId xmlns:p14="http://schemas.microsoft.com/office/powerpoint/2010/main" val="4117726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30</a:t>
            </a:fld>
            <a:endParaRPr lang="en-GB"/>
          </a:p>
        </p:txBody>
      </p:sp>
    </p:spTree>
    <p:extLst>
      <p:ext uri="{BB962C8B-B14F-4D97-AF65-F5344CB8AC3E}">
        <p14:creationId xmlns:p14="http://schemas.microsoft.com/office/powerpoint/2010/main" val="3215455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F19061-5959-4E20-9620-E57FA54E6227}" type="slidenum">
              <a:rPr lang="en-GB"/>
              <a:pPr/>
              <a:t>4</a:t>
            </a:fld>
            <a:endParaRPr lang="en-GB"/>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50857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3C2F9DB2-05A9-4113-9BA5-48BD39C4640B}" type="slidenum">
              <a:rPr lang="en-GB" smtClean="0"/>
              <a:pPr>
                <a:defRPr/>
              </a:pPr>
              <a:t>5</a:t>
            </a:fld>
            <a:endParaRPr lang="en-GB"/>
          </a:p>
        </p:txBody>
      </p:sp>
    </p:spTree>
    <p:extLst>
      <p:ext uri="{BB962C8B-B14F-4D97-AF65-F5344CB8AC3E}">
        <p14:creationId xmlns:p14="http://schemas.microsoft.com/office/powerpoint/2010/main" val="979014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3E9673F6-A574-41AE-8534-E9C9E8AC6D5C}" type="slidenum">
              <a:rPr lang="en-IE" smtClean="0"/>
              <a:pPr/>
              <a:t>6</a:t>
            </a:fld>
            <a:endParaRPr lang="en-IE"/>
          </a:p>
        </p:txBody>
      </p:sp>
    </p:spTree>
    <p:extLst>
      <p:ext uri="{BB962C8B-B14F-4D97-AF65-F5344CB8AC3E}">
        <p14:creationId xmlns:p14="http://schemas.microsoft.com/office/powerpoint/2010/main" val="24287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3E9673F6-A574-41AE-8534-E9C9E8AC6D5C}" type="slidenum">
              <a:rPr lang="en-IE" smtClean="0"/>
              <a:pPr/>
              <a:t>7</a:t>
            </a:fld>
            <a:endParaRPr lang="en-IE"/>
          </a:p>
        </p:txBody>
      </p:sp>
    </p:spTree>
    <p:extLst>
      <p:ext uri="{BB962C8B-B14F-4D97-AF65-F5344CB8AC3E}">
        <p14:creationId xmlns:p14="http://schemas.microsoft.com/office/powerpoint/2010/main" val="3439369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E9673F6-A574-41AE-8534-E9C9E8AC6D5C}" type="slidenum">
              <a:rPr lang="en-IE" smtClean="0"/>
              <a:pPr/>
              <a:t>8</a:t>
            </a:fld>
            <a:endParaRPr lang="en-IE"/>
          </a:p>
        </p:txBody>
      </p:sp>
    </p:spTree>
    <p:extLst>
      <p:ext uri="{BB962C8B-B14F-4D97-AF65-F5344CB8AC3E}">
        <p14:creationId xmlns:p14="http://schemas.microsoft.com/office/powerpoint/2010/main" val="289175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F52405-9A5F-4CA0-99D6-5D5E3F75BF95}" type="slidenum">
              <a:rPr lang="en-GB"/>
              <a:pPr/>
              <a:t>9</a:t>
            </a:fld>
            <a:endParaRPr lang="en-GB"/>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9027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5" name="Line 2"/>
          <p:cNvSpPr>
            <a:spLocks noChangeShapeType="1"/>
          </p:cNvSpPr>
          <p:nvPr/>
        </p:nvSpPr>
        <p:spPr bwMode="auto">
          <a:xfrm>
            <a:off x="7524750" y="1454150"/>
            <a:ext cx="0" cy="4495800"/>
          </a:xfrm>
          <a:prstGeom prst="line">
            <a:avLst/>
          </a:prstGeom>
          <a:noFill/>
          <a:ln w="41275" cap="rnd">
            <a:solidFill>
              <a:srgbClr val="292F5D"/>
            </a:solidFill>
            <a:round/>
            <a:headEnd/>
            <a:tailEnd/>
          </a:ln>
          <a:effectLst/>
        </p:spPr>
        <p:txBody>
          <a:bodyPr/>
          <a:lstStyle/>
          <a:p>
            <a:pPr>
              <a:defRPr/>
            </a:pPr>
            <a:endParaRPr lang="en-IE">
              <a:latin typeface="Calibri" pitchFamily="34" charset="0"/>
            </a:endParaRPr>
          </a:p>
        </p:txBody>
      </p:sp>
      <p:sp>
        <p:nvSpPr>
          <p:cNvPr id="6" name="Line 40"/>
          <p:cNvSpPr>
            <a:spLocks noChangeShapeType="1"/>
          </p:cNvSpPr>
          <p:nvPr/>
        </p:nvSpPr>
        <p:spPr bwMode="auto">
          <a:xfrm>
            <a:off x="107950" y="3206750"/>
            <a:ext cx="8637588" cy="0"/>
          </a:xfrm>
          <a:prstGeom prst="line">
            <a:avLst/>
          </a:prstGeom>
          <a:noFill/>
          <a:ln w="41275" cap="rnd">
            <a:solidFill>
              <a:srgbClr val="292F5D"/>
            </a:solidFill>
            <a:round/>
            <a:headEnd/>
            <a:tailEnd/>
          </a:ln>
          <a:effectLst/>
        </p:spPr>
        <p:txBody>
          <a:bodyPr/>
          <a:lstStyle/>
          <a:p>
            <a:pPr algn="l" rtl="0" fontAlgn="base">
              <a:spcBef>
                <a:spcPct val="0"/>
              </a:spcBef>
              <a:spcAft>
                <a:spcPct val="0"/>
              </a:spcAft>
              <a:defRPr/>
            </a:pPr>
            <a:endParaRPr lang="en-IE" kern="1200">
              <a:solidFill>
                <a:schemeClr val="tx1"/>
              </a:solidFill>
              <a:latin typeface="Calibri" pitchFamily="34" charset="0"/>
              <a:ea typeface="+mn-ea"/>
              <a:cs typeface="+mn-cs"/>
            </a:endParaRPr>
          </a:p>
        </p:txBody>
      </p:sp>
      <p:sp>
        <p:nvSpPr>
          <p:cNvPr id="321539" name="Rectangle 3"/>
          <p:cNvSpPr>
            <a:spLocks noGrp="1" noChangeArrowheads="1"/>
          </p:cNvSpPr>
          <p:nvPr>
            <p:ph type="ctrTitle"/>
          </p:nvPr>
        </p:nvSpPr>
        <p:spPr>
          <a:xfrm>
            <a:off x="323850" y="466724"/>
            <a:ext cx="7056462" cy="2602236"/>
          </a:xfrm>
        </p:spPr>
        <p:txBody>
          <a:bodyPr/>
          <a:lstStyle>
            <a:lvl1pPr algn="r">
              <a:defRPr sz="4400" baseline="0">
                <a:solidFill>
                  <a:srgbClr val="292F5D"/>
                </a:solidFill>
                <a:latin typeface="Calibri" pitchFamily="34" charset="0"/>
              </a:defRPr>
            </a:lvl1pPr>
          </a:lstStyle>
          <a:p>
            <a:r>
              <a:rPr lang="en-US" altLang="en-US" smtClean="0"/>
              <a:t>Click to edit Master title style</a:t>
            </a:r>
            <a:endParaRPr lang="en-GB" altLang="en-US" dirty="0"/>
          </a:p>
        </p:txBody>
      </p:sp>
      <p:sp>
        <p:nvSpPr>
          <p:cNvPr id="321540" name="Rectangle 4"/>
          <p:cNvSpPr>
            <a:spLocks noGrp="1" noChangeArrowheads="1"/>
          </p:cNvSpPr>
          <p:nvPr>
            <p:ph type="subTitle" idx="1"/>
          </p:nvPr>
        </p:nvSpPr>
        <p:spPr>
          <a:xfrm>
            <a:off x="1692275" y="3371056"/>
            <a:ext cx="5688013" cy="1714128"/>
          </a:xfrm>
        </p:spPr>
        <p:txBody>
          <a:bodyPr/>
          <a:lstStyle>
            <a:lvl1pPr marL="0" indent="0" algn="r">
              <a:buFont typeface="Wingdings" pitchFamily="2" charset="2"/>
              <a:buNone/>
              <a:defRPr sz="3600" i="1">
                <a:solidFill>
                  <a:schemeClr val="tx1">
                    <a:lumMod val="95000"/>
                    <a:lumOff val="5000"/>
                  </a:schemeClr>
                </a:solidFill>
                <a:latin typeface="Calibri" pitchFamily="34" charset="0"/>
              </a:defRPr>
            </a:lvl1pPr>
          </a:lstStyle>
          <a:p>
            <a:r>
              <a:rPr lang="en-US" altLang="en-US" smtClean="0"/>
              <a:t>Click to edit Master subtitle style</a:t>
            </a:r>
            <a:endParaRPr lang="en-GB" altLang="en-US" dirty="0"/>
          </a:p>
        </p:txBody>
      </p:sp>
      <p:pic>
        <p:nvPicPr>
          <p:cNvPr id="8" name="Picture 7"/>
          <p:cNvPicPr/>
          <p:nvPr userDrawn="1"/>
        </p:nvPicPr>
        <p:blipFill>
          <a:blip r:embed="rId2" cstate="print"/>
          <a:srcRect/>
          <a:stretch>
            <a:fillRect/>
          </a:stretch>
        </p:blipFill>
        <p:spPr bwMode="auto">
          <a:xfrm>
            <a:off x="7703370" y="3428999"/>
            <a:ext cx="1042168" cy="1371651"/>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aseline="0">
                <a:solidFill>
                  <a:srgbClr val="292F5D"/>
                </a:solidFill>
              </a:defRPr>
            </a:lvl1pPr>
          </a:lstStyle>
          <a:p>
            <a:r>
              <a:rPr lang="en-US" smtClean="0"/>
              <a:t>Click to edit Master title style</a:t>
            </a:r>
            <a:endParaRPr lang="en-IE" dirty="0"/>
          </a:p>
        </p:txBody>
      </p:sp>
      <p:sp>
        <p:nvSpPr>
          <p:cNvPr id="3" name="Content Placeholder 2"/>
          <p:cNvSpPr>
            <a:spLocks noGrp="1"/>
          </p:cNvSpPr>
          <p:nvPr>
            <p:ph idx="1"/>
          </p:nvPr>
        </p:nvSpPr>
        <p:spPr/>
        <p:txBody>
          <a:bodyPr/>
          <a:lstStyle>
            <a:lvl1pPr>
              <a:buClr>
                <a:schemeClr val="accent3">
                  <a:lumMod val="75000"/>
                </a:schemeClr>
              </a:buClr>
              <a:defRPr lang="en-US" altLang="en-US" sz="3000" dirty="0" smtClean="0">
                <a:solidFill>
                  <a:schemeClr val="tx1"/>
                </a:solidFill>
                <a:latin typeface="Calibri" pitchFamily="34" charset="0"/>
                <a:ea typeface="+mn-ea"/>
                <a:cs typeface="+mn-cs"/>
              </a:defRPr>
            </a:lvl1pPr>
            <a:lvl2pPr>
              <a:buClr>
                <a:srgbClr val="292F5D"/>
              </a:buClr>
              <a:defRPr sz="2800">
                <a:solidFill>
                  <a:schemeClr val="tx1"/>
                </a:solidFill>
              </a:defRPr>
            </a:lvl2pPr>
            <a:lvl3pPr>
              <a:buClr>
                <a:srgbClr val="292F5D"/>
              </a:buClr>
              <a:defRPr sz="2400">
                <a:solidFill>
                  <a:schemeClr val="tx1"/>
                </a:solidFill>
              </a:defRPr>
            </a:lvl3pPr>
            <a:lvl4pPr>
              <a:buClr>
                <a:srgbClr val="292F5D"/>
              </a:buClr>
              <a:defRPr sz="2400">
                <a:solidFill>
                  <a:schemeClr val="tx1"/>
                </a:solidFill>
              </a:defRPr>
            </a:lvl4pPr>
            <a:lvl5pPr>
              <a:buClr>
                <a:srgbClr val="292F5D"/>
              </a:buClr>
              <a:defRPr sz="2400">
                <a:solidFill>
                  <a:schemeClr val="tx1"/>
                </a:solidFill>
              </a:defRPr>
            </a:lvl5pPr>
          </a:lstStyle>
          <a:p>
            <a:pPr marL="342900" lvl="0" indent="-342900" algn="l" rtl="0" eaLnBrk="1" fontAlgn="base" hangingPunct="1">
              <a:spcBef>
                <a:spcPct val="20000"/>
              </a:spcBef>
              <a:spcAft>
                <a:spcPct val="0"/>
              </a:spcAft>
              <a:buClr>
                <a:srgbClr val="292F5D"/>
              </a:buClr>
              <a:buSzPct val="70000"/>
              <a:buFont typeface="Wingdings" pitchFamily="2" charset="2"/>
              <a:buChar char="l"/>
            </a:pPr>
            <a:r>
              <a:rPr lang="en-US" smtClean="0"/>
              <a:t>Click to edit Master text styles</a:t>
            </a:r>
          </a:p>
          <a:p>
            <a:pPr marL="342900" lvl="1" indent="-342900" algn="l" rtl="0" eaLnBrk="1" fontAlgn="base" hangingPunct="1">
              <a:spcBef>
                <a:spcPct val="20000"/>
              </a:spcBef>
              <a:spcAft>
                <a:spcPct val="0"/>
              </a:spcAft>
              <a:buClr>
                <a:srgbClr val="292F5D"/>
              </a:buClr>
              <a:buSzPct val="70000"/>
              <a:buFont typeface="Wingdings" pitchFamily="2" charset="2"/>
              <a:buChar char="l"/>
            </a:pPr>
            <a:r>
              <a:rPr lang="en-US" smtClean="0"/>
              <a:t>Second level</a:t>
            </a:r>
          </a:p>
          <a:p>
            <a:pPr marL="342900" lvl="2" indent="-342900" algn="l" rtl="0" eaLnBrk="1" fontAlgn="base" hangingPunct="1">
              <a:spcBef>
                <a:spcPct val="20000"/>
              </a:spcBef>
              <a:spcAft>
                <a:spcPct val="0"/>
              </a:spcAft>
              <a:buClr>
                <a:srgbClr val="292F5D"/>
              </a:buClr>
              <a:buSzPct val="70000"/>
              <a:buFont typeface="Wingdings" pitchFamily="2" charset="2"/>
              <a:buChar char="l"/>
            </a:pPr>
            <a:r>
              <a:rPr lang="en-US" smtClean="0"/>
              <a:t>Third level</a:t>
            </a:r>
          </a:p>
          <a:p>
            <a:pPr marL="342900" lvl="3" indent="-342900" algn="l" rtl="0" eaLnBrk="1" fontAlgn="base" hangingPunct="1">
              <a:spcBef>
                <a:spcPct val="20000"/>
              </a:spcBef>
              <a:spcAft>
                <a:spcPct val="0"/>
              </a:spcAft>
              <a:buClr>
                <a:srgbClr val="292F5D"/>
              </a:buClr>
              <a:buSzPct val="70000"/>
              <a:buFont typeface="Wingdings" pitchFamily="2" charset="2"/>
              <a:buChar char="l"/>
            </a:pPr>
            <a:r>
              <a:rPr lang="en-US" smtClean="0"/>
              <a:t>Fourth level</a:t>
            </a:r>
          </a:p>
          <a:p>
            <a:pPr marL="342900" lvl="4" indent="-342900" algn="l" rtl="0" eaLnBrk="1" fontAlgn="base" hangingPunct="1">
              <a:spcBef>
                <a:spcPct val="20000"/>
              </a:spcBef>
              <a:spcAft>
                <a:spcPct val="0"/>
              </a:spcAft>
              <a:buClr>
                <a:srgbClr val="292F5D"/>
              </a:buClr>
              <a:buSzPct val="70000"/>
              <a:buFont typeface="Wingdings" pitchFamily="2" charset="2"/>
              <a:buChar char="l"/>
            </a:pPr>
            <a:r>
              <a:rPr lang="en-US" smtClean="0"/>
              <a:t>Fifth level</a:t>
            </a:r>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292F5D"/>
                </a:solidFill>
              </a:defRPr>
            </a:lvl1pPr>
          </a:lstStyle>
          <a:p>
            <a:r>
              <a:rPr lang="en-US" smtClean="0"/>
              <a:t>Click to edit Master title style</a:t>
            </a:r>
            <a:endParaRPr lang="en-IE" dirty="0"/>
          </a:p>
        </p:txBody>
      </p:sp>
      <p:sp>
        <p:nvSpPr>
          <p:cNvPr id="3" name="Content Placeholder 2"/>
          <p:cNvSpPr>
            <a:spLocks noGrp="1"/>
          </p:cNvSpPr>
          <p:nvPr>
            <p:ph sz="half" idx="1"/>
          </p:nvPr>
        </p:nvSpPr>
        <p:spPr>
          <a:xfrm>
            <a:off x="457200" y="1484313"/>
            <a:ext cx="4038600" cy="4646612"/>
          </a:xfrm>
        </p:spPr>
        <p:txBody>
          <a:bodyPr/>
          <a:lstStyle>
            <a:lvl1pPr>
              <a:buClr>
                <a:srgbClr val="292F5D"/>
              </a:buCl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dirty="0"/>
          </a:p>
        </p:txBody>
      </p:sp>
      <p:sp>
        <p:nvSpPr>
          <p:cNvPr id="4" name="Content Placeholder 3"/>
          <p:cNvSpPr>
            <a:spLocks noGrp="1"/>
          </p:cNvSpPr>
          <p:nvPr>
            <p:ph sz="half" idx="2"/>
          </p:nvPr>
        </p:nvSpPr>
        <p:spPr>
          <a:xfrm>
            <a:off x="4648200" y="1484313"/>
            <a:ext cx="4038600" cy="4646612"/>
          </a:xfrm>
        </p:spPr>
        <p:txBody>
          <a:bodyPr/>
          <a:lstStyle>
            <a:lvl1pPr>
              <a:buClr>
                <a:srgbClr val="292F5D"/>
              </a:buCl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994122"/>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IE"/>
          </a:p>
        </p:txBody>
      </p:sp>
      <p:sp>
        <p:nvSpPr>
          <p:cNvPr id="3" name="Chart Placeholder 2"/>
          <p:cNvSpPr>
            <a:spLocks noGrp="1"/>
          </p:cNvSpPr>
          <p:nvPr>
            <p:ph type="chart" idx="1"/>
          </p:nvPr>
        </p:nvSpPr>
        <p:spPr>
          <a:xfrm>
            <a:off x="1182688" y="2017713"/>
            <a:ext cx="7772400" cy="4114800"/>
          </a:xfrm>
        </p:spPr>
        <p:txBody>
          <a:bodyPr/>
          <a:lstStyle/>
          <a:p>
            <a:endParaRPr lang="en-IE"/>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7042150" y="6243638"/>
            <a:ext cx="1905000" cy="457200"/>
          </a:xfrm>
          <a:prstGeom prst="rect">
            <a:avLst/>
          </a:prstGeom>
        </p:spPr>
        <p:txBody>
          <a:bodyPr/>
          <a:lstStyle>
            <a:lvl1pPr>
              <a:defRPr/>
            </a:lvl1pPr>
          </a:lstStyle>
          <a:p>
            <a:fld id="{D0369A3C-2F88-4196-A592-63B136D6DA1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0514" name="Line 2"/>
          <p:cNvSpPr>
            <a:spLocks noChangeShapeType="1"/>
          </p:cNvSpPr>
          <p:nvPr/>
        </p:nvSpPr>
        <p:spPr bwMode="auto">
          <a:xfrm flipH="1">
            <a:off x="8101013" y="115888"/>
            <a:ext cx="0" cy="1368425"/>
          </a:xfrm>
          <a:prstGeom prst="line">
            <a:avLst/>
          </a:prstGeom>
          <a:noFill/>
          <a:ln w="41275" cap="rnd">
            <a:solidFill>
              <a:srgbClr val="292F5D"/>
            </a:solidFill>
            <a:round/>
            <a:headEnd/>
            <a:tailEnd/>
          </a:ln>
          <a:effectLst/>
        </p:spPr>
        <p:txBody>
          <a:bodyPr/>
          <a:lstStyle/>
          <a:p>
            <a:pPr algn="l" rtl="0" fontAlgn="base">
              <a:spcBef>
                <a:spcPct val="0"/>
              </a:spcBef>
              <a:spcAft>
                <a:spcPct val="0"/>
              </a:spcAft>
              <a:defRPr/>
            </a:pPr>
            <a:endParaRPr lang="en-IE" kern="1200">
              <a:solidFill>
                <a:schemeClr val="tx1"/>
              </a:solidFill>
              <a:latin typeface="Calibri" pitchFamily="34" charset="0"/>
              <a:ea typeface="+mn-ea"/>
              <a:cs typeface="+mn-cs"/>
            </a:endParaRPr>
          </a:p>
        </p:txBody>
      </p:sp>
      <p:sp>
        <p:nvSpPr>
          <p:cNvPr id="1027" name="Rectangle 3"/>
          <p:cNvSpPr>
            <a:spLocks noGrp="1" noChangeArrowheads="1"/>
          </p:cNvSpPr>
          <p:nvPr>
            <p:ph type="title"/>
          </p:nvPr>
        </p:nvSpPr>
        <p:spPr bwMode="auto">
          <a:xfrm>
            <a:off x="468313" y="400050"/>
            <a:ext cx="7543800" cy="8683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dirty="0" smtClean="0"/>
          </a:p>
        </p:txBody>
      </p:sp>
      <p:sp>
        <p:nvSpPr>
          <p:cNvPr id="1028" name="Rectangle 4"/>
          <p:cNvSpPr>
            <a:spLocks noGrp="1" noChangeArrowheads="1"/>
          </p:cNvSpPr>
          <p:nvPr>
            <p:ph type="body" idx="1"/>
          </p:nvPr>
        </p:nvSpPr>
        <p:spPr bwMode="auto">
          <a:xfrm>
            <a:off x="457200" y="15573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dirty="0" smtClean="0"/>
          </a:p>
        </p:txBody>
      </p:sp>
      <p:pic>
        <p:nvPicPr>
          <p:cNvPr id="6" name="Picture 5"/>
          <p:cNvPicPr/>
          <p:nvPr/>
        </p:nvPicPr>
        <p:blipFill>
          <a:blip r:embed="rId8" cstate="print"/>
          <a:srcRect/>
          <a:stretch>
            <a:fillRect/>
          </a:stretch>
        </p:blipFill>
        <p:spPr bwMode="auto">
          <a:xfrm>
            <a:off x="8167273" y="244633"/>
            <a:ext cx="733424" cy="102378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Lst>
  <p:timing>
    <p:tnLst>
      <p:par>
        <p:cTn id="1" dur="indefinite" restart="never" nodeType="tmRoot"/>
      </p:par>
    </p:tnLst>
  </p:timing>
  <p:hf hdr="0" ftr="0" dt="0"/>
  <p:txStyles>
    <p:titleStyle>
      <a:lvl1pPr algn="l" rtl="0" eaLnBrk="1" fontAlgn="base" hangingPunct="1">
        <a:spcBef>
          <a:spcPct val="0"/>
        </a:spcBef>
        <a:spcAft>
          <a:spcPct val="0"/>
        </a:spcAft>
        <a:defRPr sz="3600" b="1" baseline="0">
          <a:solidFill>
            <a:srgbClr val="292F5D"/>
          </a:solidFill>
          <a:latin typeface="Calibri" pitchFamily="34" charset="0"/>
          <a:ea typeface="+mj-ea"/>
          <a:cs typeface="+mj-cs"/>
        </a:defRPr>
      </a:lvl1pPr>
      <a:lvl2pPr algn="l" rtl="0" eaLnBrk="1" fontAlgn="base" hangingPunct="1">
        <a:spcBef>
          <a:spcPct val="0"/>
        </a:spcBef>
        <a:spcAft>
          <a:spcPct val="0"/>
        </a:spcAft>
        <a:defRPr sz="3600" b="1">
          <a:solidFill>
            <a:srgbClr val="9BBB59"/>
          </a:solidFill>
          <a:latin typeface="Calibri" pitchFamily="34" charset="0"/>
        </a:defRPr>
      </a:lvl2pPr>
      <a:lvl3pPr algn="l" rtl="0" eaLnBrk="1" fontAlgn="base" hangingPunct="1">
        <a:spcBef>
          <a:spcPct val="0"/>
        </a:spcBef>
        <a:spcAft>
          <a:spcPct val="0"/>
        </a:spcAft>
        <a:defRPr sz="3600" b="1">
          <a:solidFill>
            <a:srgbClr val="9BBB59"/>
          </a:solidFill>
          <a:latin typeface="Calibri" pitchFamily="34" charset="0"/>
        </a:defRPr>
      </a:lvl3pPr>
      <a:lvl4pPr algn="l" rtl="0" eaLnBrk="1" fontAlgn="base" hangingPunct="1">
        <a:spcBef>
          <a:spcPct val="0"/>
        </a:spcBef>
        <a:spcAft>
          <a:spcPct val="0"/>
        </a:spcAft>
        <a:defRPr sz="3600" b="1">
          <a:solidFill>
            <a:srgbClr val="9BBB59"/>
          </a:solidFill>
          <a:latin typeface="Calibri" pitchFamily="34" charset="0"/>
        </a:defRPr>
      </a:lvl4pPr>
      <a:lvl5pPr algn="l" rtl="0" eaLnBrk="1" fontAlgn="base" hangingPunct="1">
        <a:spcBef>
          <a:spcPct val="0"/>
        </a:spcBef>
        <a:spcAft>
          <a:spcPct val="0"/>
        </a:spcAft>
        <a:defRPr sz="3600" b="1">
          <a:solidFill>
            <a:srgbClr val="9BBB59"/>
          </a:solidFill>
          <a:latin typeface="Calibri" pitchFamily="34" charset="0"/>
        </a:defRPr>
      </a:lvl5pPr>
      <a:lvl6pPr marL="457200" algn="l" rtl="0" eaLnBrk="1" fontAlgn="base" hangingPunct="1">
        <a:spcBef>
          <a:spcPct val="0"/>
        </a:spcBef>
        <a:spcAft>
          <a:spcPct val="0"/>
        </a:spcAft>
        <a:defRPr sz="4000" b="1">
          <a:solidFill>
            <a:srgbClr val="003366"/>
          </a:solidFill>
          <a:latin typeface="Tahoma" pitchFamily="34" charset="0"/>
        </a:defRPr>
      </a:lvl6pPr>
      <a:lvl7pPr marL="914400" algn="l" rtl="0" eaLnBrk="1" fontAlgn="base" hangingPunct="1">
        <a:spcBef>
          <a:spcPct val="0"/>
        </a:spcBef>
        <a:spcAft>
          <a:spcPct val="0"/>
        </a:spcAft>
        <a:defRPr sz="4000" b="1">
          <a:solidFill>
            <a:srgbClr val="003366"/>
          </a:solidFill>
          <a:latin typeface="Tahoma" pitchFamily="34" charset="0"/>
        </a:defRPr>
      </a:lvl7pPr>
      <a:lvl8pPr marL="1371600" algn="l" rtl="0" eaLnBrk="1" fontAlgn="base" hangingPunct="1">
        <a:spcBef>
          <a:spcPct val="0"/>
        </a:spcBef>
        <a:spcAft>
          <a:spcPct val="0"/>
        </a:spcAft>
        <a:defRPr sz="4000" b="1">
          <a:solidFill>
            <a:srgbClr val="003366"/>
          </a:solidFill>
          <a:latin typeface="Tahoma" pitchFamily="34" charset="0"/>
        </a:defRPr>
      </a:lvl8pPr>
      <a:lvl9pPr marL="1828800" algn="l" rtl="0" eaLnBrk="1" fontAlgn="base" hangingPunct="1">
        <a:spcBef>
          <a:spcPct val="0"/>
        </a:spcBef>
        <a:spcAft>
          <a:spcPct val="0"/>
        </a:spcAft>
        <a:defRPr sz="4000" b="1">
          <a:solidFill>
            <a:srgbClr val="003366"/>
          </a:solidFill>
          <a:latin typeface="Tahoma" pitchFamily="34" charset="0"/>
        </a:defRPr>
      </a:lvl9pPr>
    </p:titleStyle>
    <p:bodyStyle>
      <a:lvl1pPr marL="342900" indent="-342900" algn="l" rtl="0" eaLnBrk="1" fontAlgn="base" hangingPunct="1">
        <a:spcBef>
          <a:spcPct val="20000"/>
        </a:spcBef>
        <a:spcAft>
          <a:spcPct val="0"/>
        </a:spcAft>
        <a:buClr>
          <a:srgbClr val="292F5D"/>
        </a:buClr>
        <a:buSzPct val="70000"/>
        <a:buFont typeface="Wingdings" pitchFamily="2" charset="2"/>
        <a:buChar char="l"/>
        <a:defRPr sz="3000">
          <a:solidFill>
            <a:schemeClr val="tx1"/>
          </a:solidFill>
          <a:latin typeface="Calibri" pitchFamily="34" charset="0"/>
          <a:ea typeface="+mn-ea"/>
          <a:cs typeface="+mn-cs"/>
        </a:defRPr>
      </a:lvl1pPr>
      <a:lvl2pPr marL="692150" indent="-347663" algn="l" rtl="0" eaLnBrk="1" fontAlgn="base" hangingPunct="1">
        <a:spcBef>
          <a:spcPct val="20000"/>
        </a:spcBef>
        <a:spcAft>
          <a:spcPct val="0"/>
        </a:spcAft>
        <a:buClr>
          <a:srgbClr val="292F5D"/>
        </a:buClr>
        <a:buSzPct val="70000"/>
        <a:buFont typeface="Wingdings" pitchFamily="2" charset="2"/>
        <a:buChar char="l"/>
        <a:defRPr sz="2600">
          <a:solidFill>
            <a:schemeClr val="tx1"/>
          </a:solidFill>
          <a:latin typeface="Calibri" pitchFamily="34" charset="0"/>
        </a:defRPr>
      </a:lvl2pPr>
      <a:lvl3pPr marL="987425" indent="-293688" algn="l" rtl="0" eaLnBrk="1" fontAlgn="base" hangingPunct="1">
        <a:spcBef>
          <a:spcPct val="20000"/>
        </a:spcBef>
        <a:spcAft>
          <a:spcPct val="0"/>
        </a:spcAft>
        <a:buClr>
          <a:srgbClr val="292F5D"/>
        </a:buClr>
        <a:buSzPct val="70000"/>
        <a:buFont typeface="Wingdings" pitchFamily="2" charset="2"/>
        <a:buChar char="l"/>
        <a:defRPr sz="2300">
          <a:solidFill>
            <a:schemeClr val="tx1"/>
          </a:solidFill>
          <a:latin typeface="Calibri" pitchFamily="34" charset="0"/>
        </a:defRPr>
      </a:lvl3pPr>
      <a:lvl4pPr marL="1281113" indent="-292100" algn="l" rtl="0" eaLnBrk="1" fontAlgn="base" hangingPunct="1">
        <a:spcBef>
          <a:spcPct val="20000"/>
        </a:spcBef>
        <a:spcAft>
          <a:spcPct val="0"/>
        </a:spcAft>
        <a:buClr>
          <a:srgbClr val="292F5D"/>
        </a:buClr>
        <a:buSzPct val="85000"/>
        <a:buChar char="•"/>
        <a:defRPr sz="2000">
          <a:solidFill>
            <a:schemeClr val="tx1"/>
          </a:solidFill>
          <a:latin typeface="Calibri" pitchFamily="34" charset="0"/>
        </a:defRPr>
      </a:lvl4pPr>
      <a:lvl5pPr marL="1598613" indent="-315913" algn="l" rtl="0" eaLnBrk="1" fontAlgn="base" hangingPunct="1">
        <a:spcBef>
          <a:spcPct val="20000"/>
        </a:spcBef>
        <a:spcAft>
          <a:spcPct val="0"/>
        </a:spcAft>
        <a:buClr>
          <a:srgbClr val="292F5D"/>
        </a:buClr>
        <a:buSzPct val="80000"/>
        <a:buChar char="•"/>
        <a:defRPr sz="2000">
          <a:solidFill>
            <a:schemeClr val="tx1"/>
          </a:solidFill>
          <a:latin typeface="Calibri" pitchFamily="34" charset="0"/>
        </a:defRPr>
      </a:lvl5pPr>
      <a:lvl6pPr marL="2055813" indent="-315913" algn="l" rtl="0" eaLnBrk="1" fontAlgn="base" hangingPunct="1">
        <a:spcBef>
          <a:spcPct val="20000"/>
        </a:spcBef>
        <a:spcAft>
          <a:spcPct val="0"/>
        </a:spcAft>
        <a:buClr>
          <a:schemeClr val="tx1"/>
        </a:buClr>
        <a:buSzPct val="80000"/>
        <a:buChar char="•"/>
        <a:defRPr sz="2000">
          <a:solidFill>
            <a:schemeClr val="tx1"/>
          </a:solidFill>
          <a:latin typeface="+mn-lt"/>
        </a:defRPr>
      </a:lvl6pPr>
      <a:lvl7pPr marL="2513013" indent="-315913" algn="l" rtl="0" eaLnBrk="1" fontAlgn="base" hangingPunct="1">
        <a:spcBef>
          <a:spcPct val="20000"/>
        </a:spcBef>
        <a:spcAft>
          <a:spcPct val="0"/>
        </a:spcAft>
        <a:buClr>
          <a:schemeClr val="tx1"/>
        </a:buClr>
        <a:buSzPct val="80000"/>
        <a:buChar char="•"/>
        <a:defRPr sz="2000">
          <a:solidFill>
            <a:schemeClr val="tx1"/>
          </a:solidFill>
          <a:latin typeface="+mn-lt"/>
        </a:defRPr>
      </a:lvl7pPr>
      <a:lvl8pPr marL="2970213" indent="-315913" algn="l" rtl="0" eaLnBrk="1" fontAlgn="base" hangingPunct="1">
        <a:spcBef>
          <a:spcPct val="20000"/>
        </a:spcBef>
        <a:spcAft>
          <a:spcPct val="0"/>
        </a:spcAft>
        <a:buClr>
          <a:schemeClr val="tx1"/>
        </a:buClr>
        <a:buSzPct val="80000"/>
        <a:buChar char="•"/>
        <a:defRPr sz="2000">
          <a:solidFill>
            <a:schemeClr val="tx1"/>
          </a:solidFill>
          <a:latin typeface="+mn-lt"/>
        </a:defRPr>
      </a:lvl8pPr>
      <a:lvl9pPr marL="3427413" indent="-315913" algn="l" rtl="0" eaLnBrk="1" fontAlgn="base" hangingPunct="1">
        <a:spcBef>
          <a:spcPct val="20000"/>
        </a:spcBef>
        <a:spcAft>
          <a:spcPct val="0"/>
        </a:spcAft>
        <a:buClr>
          <a:schemeClr val="tx1"/>
        </a:buClr>
        <a:buSzPct val="8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oleObject" Target="../embeddings/Microsoft_Excel_97-2003_Worksheet1.xls"/><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Challenges for the future in Irish second-level education </a:t>
            </a:r>
            <a:endParaRPr lang="en-IE" dirty="0"/>
          </a:p>
        </p:txBody>
      </p:sp>
      <p:sp>
        <p:nvSpPr>
          <p:cNvPr id="3" name="Subtitle 2"/>
          <p:cNvSpPr>
            <a:spLocks noGrp="1"/>
          </p:cNvSpPr>
          <p:nvPr>
            <p:ph type="subTitle" idx="1"/>
          </p:nvPr>
        </p:nvSpPr>
        <p:spPr/>
        <p:txBody>
          <a:bodyPr/>
          <a:lstStyle/>
          <a:p>
            <a:r>
              <a:rPr lang="en-IE" dirty="0" smtClean="0">
                <a:solidFill>
                  <a:srgbClr val="292F5D"/>
                </a:solidFill>
              </a:rPr>
              <a:t>Emer Smyth</a:t>
            </a:r>
            <a:endParaRPr lang="en-IE" dirty="0">
              <a:solidFill>
                <a:srgbClr val="292F5D"/>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Teaching in the exam years</a:t>
            </a:r>
            <a:endParaRPr lang="en-IE" dirty="0"/>
          </a:p>
        </p:txBody>
      </p:sp>
      <p:sp>
        <p:nvSpPr>
          <p:cNvPr id="3" name="Content Placeholder 2"/>
          <p:cNvSpPr>
            <a:spLocks noGrp="1"/>
          </p:cNvSpPr>
          <p:nvPr>
            <p:ph idx="1"/>
          </p:nvPr>
        </p:nvSpPr>
        <p:spPr/>
        <p:txBody>
          <a:bodyPr/>
          <a:lstStyle/>
          <a:p>
            <a:r>
              <a:rPr lang="en-US" dirty="0" smtClean="0"/>
              <a:t>Junior Cert students contrast ‘good teaching’ (</a:t>
            </a:r>
            <a:r>
              <a:rPr lang="en-GB" dirty="0" smtClean="0"/>
              <a:t>clear explanation, making learning fun and more student involvement) </a:t>
            </a:r>
            <a:r>
              <a:rPr lang="en-US" dirty="0" smtClean="0"/>
              <a:t>with the exam focus in 3rd year</a:t>
            </a:r>
          </a:p>
          <a:p>
            <a:pPr>
              <a:buNone/>
            </a:pPr>
            <a:r>
              <a:rPr lang="en-IE" dirty="0" smtClean="0"/>
              <a:t>	</a:t>
            </a:r>
            <a:r>
              <a:rPr lang="en-IE" sz="2200" i="1" dirty="0" smtClean="0"/>
              <a:t>You used to do fun things in class, they'd come in and say let's play games. If you say it this year you get like stared at, what do you think you are?</a:t>
            </a:r>
          </a:p>
          <a:p>
            <a:pPr>
              <a:buNone/>
            </a:pPr>
            <a:r>
              <a:rPr lang="en-IE" sz="2200" i="1" dirty="0" smtClean="0"/>
              <a:t>	It relates to everything, the exams, you're doing your Junior Cert you shouldn't be talking, you'll miss out on stuff. </a:t>
            </a:r>
          </a:p>
          <a:p>
            <a:pPr>
              <a:buNone/>
            </a:pPr>
            <a:r>
              <a:rPr lang="en-IE" sz="2200" i="1" dirty="0"/>
              <a:t>	</a:t>
            </a:r>
            <a:r>
              <a:rPr lang="en-IE" sz="2200" dirty="0" smtClean="0"/>
              <a:t>(Harris Street, girls’ school, middle-class, JC)</a:t>
            </a:r>
          </a:p>
          <a:p>
            <a:pPr>
              <a:buNone/>
            </a:pPr>
            <a:endParaRPr lang="en-IE" dirty="0" smtClean="0"/>
          </a:p>
          <a:p>
            <a:endParaRPr lang="en-IE" dirty="0" smtClean="0"/>
          </a:p>
          <a:p>
            <a:endParaRPr lang="en-I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Teaching methods in sixth year </a:t>
            </a:r>
            <a:br>
              <a:rPr lang="en-IE" dirty="0" smtClean="0"/>
            </a:br>
            <a:r>
              <a:rPr lang="en-IE" dirty="0" smtClean="0"/>
              <a:t>(% ‘every/most classes’ for LCE/LCVP)</a:t>
            </a:r>
            <a:endParaRPr lang="en-IE" dirty="0"/>
          </a:p>
        </p:txBody>
      </p:sp>
      <p:graphicFrame>
        <p:nvGraphicFramePr>
          <p:cNvPr id="19459" name="Content Placeholder 4"/>
          <p:cNvGraphicFramePr>
            <a:graphicFrameLocks noGrp="1"/>
          </p:cNvGraphicFramePr>
          <p:nvPr>
            <p:ph idx="1"/>
          </p:nvPr>
        </p:nvGraphicFramePr>
        <p:xfrm>
          <a:off x="457200" y="1687512"/>
          <a:ext cx="8229600" cy="4706938"/>
        </p:xfrm>
        <a:graphic>
          <a:graphicData uri="http://schemas.openxmlformats.org/presentationml/2006/ole">
            <mc:AlternateContent xmlns:mc="http://schemas.openxmlformats.org/markup-compatibility/2006">
              <mc:Choice xmlns:v="urn:schemas-microsoft-com:vml" Requires="v">
                <p:oleObj spid="_x0000_s3078" r:id="rId5" imgW="8230313" imgH="4706520" progId="Excel.Sheet.8">
                  <p:embed/>
                </p:oleObj>
              </mc:Choice>
              <mc:Fallback>
                <p:oleObj r:id="rId5" imgW="8230313" imgH="4706520" progId="Excel.Sheet.8">
                  <p:embed/>
                  <p:pic>
                    <p:nvPicPr>
                      <p:cNvPr id="0" name="Content Placeholder 4"/>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687512"/>
                        <a:ext cx="8229600" cy="4706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IE"/>
              <a:t>Views of learning: LC</a:t>
            </a:r>
            <a:endParaRPr lang="en-GB"/>
          </a:p>
        </p:txBody>
      </p:sp>
      <p:sp>
        <p:nvSpPr>
          <p:cNvPr id="169987" name="Rectangle 3"/>
          <p:cNvSpPr>
            <a:spLocks noGrp="1" noChangeArrowheads="1"/>
          </p:cNvSpPr>
          <p:nvPr>
            <p:ph type="body" idx="1"/>
          </p:nvPr>
        </p:nvSpPr>
        <p:spPr/>
        <p:txBody>
          <a:bodyPr/>
          <a:lstStyle/>
          <a:p>
            <a:r>
              <a:rPr lang="en-IE" sz="2400" dirty="0" smtClean="0"/>
              <a:t>By </a:t>
            </a:r>
            <a:r>
              <a:rPr lang="en-IE" sz="2400" dirty="0"/>
              <a:t>6</a:t>
            </a:r>
            <a:r>
              <a:rPr lang="en-IE" sz="2400" baseline="30000" dirty="0"/>
              <a:t>th</a:t>
            </a:r>
            <a:r>
              <a:rPr lang="en-IE" sz="2400" dirty="0"/>
              <a:t> year, many view teaching to the test as a signal of a good lesson</a:t>
            </a:r>
          </a:p>
          <a:p>
            <a:r>
              <a:rPr lang="en-IE" sz="2400" dirty="0"/>
              <a:t>For many Leaving Cert students, good teaching </a:t>
            </a:r>
            <a:r>
              <a:rPr lang="en-IE" sz="2400" u="sng" dirty="0"/>
              <a:t>is</a:t>
            </a:r>
            <a:r>
              <a:rPr lang="en-IE" sz="2400" dirty="0"/>
              <a:t> preparation for the exam</a:t>
            </a:r>
          </a:p>
          <a:p>
            <a:r>
              <a:rPr lang="en-IE" sz="2400" dirty="0" smtClean="0"/>
              <a:t>This </a:t>
            </a:r>
            <a:r>
              <a:rPr lang="en-IE" sz="2400" dirty="0"/>
              <a:t>is more evident for middle-class students with high </a:t>
            </a:r>
            <a:r>
              <a:rPr lang="en-IE" sz="2400" dirty="0" smtClean="0"/>
              <a:t>aspirations</a:t>
            </a:r>
          </a:p>
          <a:p>
            <a:pPr algn="just">
              <a:lnSpc>
                <a:spcPct val="80000"/>
              </a:lnSpc>
              <a:buFont typeface="Wingdings" pitchFamily="2" charset="2"/>
              <a:buNone/>
            </a:pPr>
            <a:r>
              <a:rPr lang="en-GB" sz="2400" dirty="0"/>
              <a:t>	</a:t>
            </a:r>
            <a:r>
              <a:rPr lang="en-GB" sz="2200" i="1" dirty="0"/>
              <a:t>Like some teachers kind of go off the point sometimes and just waffle on about pointless things that isn’t on the course and stuff. </a:t>
            </a:r>
            <a:r>
              <a:rPr lang="en-GB" sz="2200" dirty="0"/>
              <a:t>(Fig Lane, middle-class </a:t>
            </a:r>
            <a:r>
              <a:rPr lang="en-GB" sz="2200" dirty="0" smtClean="0"/>
              <a:t>coeducational school, LC) </a:t>
            </a:r>
            <a:endParaRPr lang="en-GB" sz="2200" dirty="0"/>
          </a:p>
          <a:p>
            <a:pPr>
              <a:lnSpc>
                <a:spcPct val="80000"/>
              </a:lnSpc>
              <a:buFont typeface="Wingdings" pitchFamily="2" charset="2"/>
              <a:buNone/>
            </a:pPr>
            <a:r>
              <a:rPr lang="en-GB" sz="2200" i="1" dirty="0"/>
              <a:t>	</a:t>
            </a:r>
          </a:p>
          <a:p>
            <a:pPr>
              <a:lnSpc>
                <a:spcPct val="80000"/>
              </a:lnSpc>
              <a:buFont typeface="Wingdings" pitchFamily="2" charset="2"/>
              <a:buNone/>
            </a:pPr>
            <a:r>
              <a:rPr lang="en-GB" sz="2200" i="1" dirty="0"/>
              <a:t>	Like my Home </a:t>
            </a:r>
            <a:r>
              <a:rPr lang="en-GB" sz="2200" i="1" dirty="0" err="1"/>
              <a:t>Ec</a:t>
            </a:r>
            <a:r>
              <a:rPr lang="en-GB" sz="2200" i="1" dirty="0"/>
              <a:t> teacher, she comes in and she knows how to cook, she tells us all about how to make mayonnaise today. That’s not on our course, we don’t </a:t>
            </a:r>
            <a:r>
              <a:rPr lang="en-GB" sz="2200" i="1" dirty="0" smtClean="0"/>
              <a:t>care. </a:t>
            </a:r>
          </a:p>
          <a:p>
            <a:pPr>
              <a:lnSpc>
                <a:spcPct val="80000"/>
              </a:lnSpc>
              <a:buFont typeface="Wingdings" pitchFamily="2" charset="2"/>
              <a:buNone/>
            </a:pPr>
            <a:r>
              <a:rPr lang="en-GB" sz="2200" i="1" dirty="0"/>
              <a:t>	</a:t>
            </a:r>
            <a:r>
              <a:rPr lang="en-GB" sz="2200" dirty="0" smtClean="0"/>
              <a:t>(</a:t>
            </a:r>
            <a:r>
              <a:rPr lang="en-GB" sz="2200" dirty="0"/>
              <a:t>Harris Street, middle-class girls’ </a:t>
            </a:r>
            <a:r>
              <a:rPr lang="en-GB" sz="2200" dirty="0" smtClean="0"/>
              <a:t>school, LC)</a:t>
            </a:r>
            <a:endParaRPr lang="en-GB" sz="2200" dirty="0"/>
          </a:p>
          <a:p>
            <a:pPr>
              <a:lnSpc>
                <a:spcPct val="80000"/>
              </a:lnSpc>
              <a:buFont typeface="Wingdings" pitchFamily="2" charset="2"/>
              <a:buNone/>
            </a:pPr>
            <a:endParaRPr lang="en-GB" sz="24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Grinds and exam preparation</a:t>
            </a:r>
            <a:endParaRPr lang="en-IE" dirty="0"/>
          </a:p>
        </p:txBody>
      </p:sp>
      <p:sp>
        <p:nvSpPr>
          <p:cNvPr id="3" name="Content Placeholder 2"/>
          <p:cNvSpPr>
            <a:spLocks noGrp="1"/>
          </p:cNvSpPr>
          <p:nvPr>
            <p:ph idx="1"/>
          </p:nvPr>
        </p:nvSpPr>
        <p:spPr/>
        <p:txBody>
          <a:bodyPr/>
          <a:lstStyle/>
          <a:p>
            <a:r>
              <a:rPr lang="en-IE" altLang="en-US" dirty="0" smtClean="0"/>
              <a:t>Over ½ of 6</a:t>
            </a:r>
            <a:r>
              <a:rPr lang="en-IE" altLang="en-US" baseline="30000" dirty="0" smtClean="0"/>
              <a:t>th</a:t>
            </a:r>
            <a:r>
              <a:rPr lang="en-IE" altLang="en-US" dirty="0" smtClean="0"/>
              <a:t> years were taking ‘grinds’; varied by gender and social background</a:t>
            </a:r>
          </a:p>
          <a:p>
            <a:pPr>
              <a:buNone/>
            </a:pPr>
            <a:endParaRPr lang="en-IE" altLang="en-US" sz="2800" i="1" dirty="0" smtClean="0"/>
          </a:p>
          <a:p>
            <a:pPr>
              <a:buNone/>
            </a:pPr>
            <a:r>
              <a:rPr lang="en-IE" altLang="en-US" sz="2800" i="1" dirty="0" smtClean="0"/>
              <a:t>	</a:t>
            </a:r>
            <a:r>
              <a:rPr lang="en-IE" altLang="en-US" sz="2200" i="1" dirty="0" smtClean="0"/>
              <a:t>Like in Maths, they go straight to the thing that you have to do for the Leaving Cert, rather than going through all the stuff that you don’t have to do, that you don’t really need to know. </a:t>
            </a:r>
          </a:p>
          <a:p>
            <a:pPr>
              <a:buNone/>
            </a:pPr>
            <a:r>
              <a:rPr lang="en-IE" altLang="en-US" sz="2200" i="1" dirty="0"/>
              <a:t>	</a:t>
            </a:r>
            <a:r>
              <a:rPr lang="en-IE" altLang="en-US" sz="2200" dirty="0" smtClean="0"/>
              <a:t>(Park Street, mixed intake boys’ school)</a:t>
            </a:r>
          </a:p>
          <a:p>
            <a:pPr>
              <a:buNone/>
            </a:pPr>
            <a:r>
              <a:rPr lang="en-IE" altLang="en-US" sz="2200" i="1" dirty="0" smtClean="0"/>
              <a:t>	</a:t>
            </a:r>
          </a:p>
          <a:p>
            <a:pPr>
              <a:buNone/>
            </a:pPr>
            <a:r>
              <a:rPr lang="en-IE" altLang="en-US" sz="2200" i="1" dirty="0" smtClean="0"/>
              <a:t>	They’re so exam based and … you just know that you’re learning the right stuff, so I find them real helpful. </a:t>
            </a:r>
          </a:p>
          <a:p>
            <a:pPr>
              <a:buNone/>
            </a:pPr>
            <a:r>
              <a:rPr lang="en-IE" altLang="en-US" sz="2200" i="1" dirty="0"/>
              <a:t>	</a:t>
            </a:r>
            <a:r>
              <a:rPr lang="en-IE" altLang="en-US" sz="2200" dirty="0" smtClean="0"/>
              <a:t>(Fig Lane, middle-class coeducational school)</a:t>
            </a:r>
          </a:p>
          <a:p>
            <a:pPr>
              <a:buNone/>
            </a:pPr>
            <a:endParaRPr lang="en-I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1" name="Rectangle 5"/>
          <p:cNvSpPr>
            <a:spLocks noGrp="1" noChangeArrowheads="1"/>
          </p:cNvSpPr>
          <p:nvPr>
            <p:ph type="title"/>
          </p:nvPr>
        </p:nvSpPr>
        <p:spPr>
          <a:xfrm>
            <a:off x="636608" y="214313"/>
            <a:ext cx="8307367" cy="1462087"/>
          </a:xfrm>
        </p:spPr>
        <p:txBody>
          <a:bodyPr/>
          <a:lstStyle/>
          <a:p>
            <a:r>
              <a:rPr lang="en-IE" dirty="0" smtClean="0"/>
              <a:t>2. School climate </a:t>
            </a:r>
            <a:br>
              <a:rPr lang="en-IE" dirty="0" smtClean="0"/>
            </a:br>
            <a:r>
              <a:rPr lang="en-US" dirty="0" smtClean="0"/>
              <a:t>Changes in student-teacher relations</a:t>
            </a:r>
            <a:endParaRPr lang="en-US" dirty="0"/>
          </a:p>
        </p:txBody>
      </p:sp>
      <p:graphicFrame>
        <p:nvGraphicFramePr>
          <p:cNvPr id="147462" name="Object 6"/>
          <p:cNvGraphicFramePr>
            <a:graphicFrameLocks noGrp="1" noChangeAspect="1"/>
          </p:cNvGraphicFramePr>
          <p:nvPr>
            <p:ph type="chart" idx="1"/>
          </p:nvPr>
        </p:nvGraphicFramePr>
        <p:xfrm>
          <a:off x="1182688" y="2017713"/>
          <a:ext cx="7772400" cy="4114800"/>
        </p:xfrm>
        <a:graphic>
          <a:graphicData uri="http://schemas.openxmlformats.org/presentationml/2006/ole">
            <mc:AlternateContent xmlns:mc="http://schemas.openxmlformats.org/markup-compatibility/2006">
              <mc:Choice xmlns:v="urn:schemas-microsoft-com:vml" Requires="v">
                <p:oleObj spid="_x0000_s6150" name="Chart" r:id="rId4" imgW="7772257" imgH="4114800" progId="MSGraph.Chart.8">
                  <p:embed followColorScheme="full"/>
                </p:oleObj>
              </mc:Choice>
              <mc:Fallback>
                <p:oleObj name="Chart" r:id="rId4" imgW="7772257" imgH="4114800" progId="MSGraph.Chart.8">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2688" y="2017713"/>
                        <a:ext cx="77724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7459" name="Rectangle 3"/>
          <p:cNvSpPr>
            <a:spLocks noGrp="1" noChangeArrowheads="1"/>
          </p:cNvSpPr>
          <p:nvPr>
            <p:ph type="body" idx="4294967295"/>
          </p:nvPr>
        </p:nvSpPr>
        <p:spPr>
          <a:xfrm>
            <a:off x="1371600" y="2017713"/>
            <a:ext cx="7772400" cy="4114800"/>
          </a:xfrm>
        </p:spPr>
        <p:txBody>
          <a:bodyPr/>
          <a:lstStyle/>
          <a:p>
            <a:pPr>
              <a:buFont typeface="Wingdings" pitchFamily="2" charset="2"/>
              <a:buNone/>
            </a:pPr>
            <a:r>
              <a:rPr lang="en-US"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ChangeArrowheads="1"/>
          </p:cNvSpPr>
          <p:nvPr>
            <p:ph type="title"/>
          </p:nvPr>
        </p:nvSpPr>
        <p:spPr/>
        <p:txBody>
          <a:bodyPr/>
          <a:lstStyle/>
          <a:p>
            <a:r>
              <a:rPr lang="en-IE" smtClean="0"/>
              <a:t>Liking school and teachers</a:t>
            </a:r>
            <a:endParaRPr lang="en-GB"/>
          </a:p>
        </p:txBody>
      </p:sp>
      <p:graphicFrame>
        <p:nvGraphicFramePr>
          <p:cNvPr id="114693" name="Object 5"/>
          <p:cNvGraphicFramePr>
            <a:graphicFrameLocks noGrp="1" noChangeAspect="1"/>
          </p:cNvGraphicFramePr>
          <p:nvPr>
            <p:ph type="chart" idx="1"/>
          </p:nvPr>
        </p:nvGraphicFramePr>
        <p:xfrm>
          <a:off x="1182688" y="2017713"/>
          <a:ext cx="7772400" cy="4114800"/>
        </p:xfrm>
        <a:graphic>
          <a:graphicData uri="http://schemas.openxmlformats.org/presentationml/2006/ole">
            <mc:AlternateContent xmlns:mc="http://schemas.openxmlformats.org/markup-compatibility/2006">
              <mc:Choice xmlns:v="urn:schemas-microsoft-com:vml" Requires="v">
                <p:oleObj spid="_x0000_s7174" name="Chart" r:id="rId4" imgW="7772257" imgH="4114800" progId="MSGraph.Chart.8">
                  <p:embed followColorScheme="full"/>
                </p:oleObj>
              </mc:Choice>
              <mc:Fallback>
                <p:oleObj name="Chart" r:id="rId4" imgW="7772257" imgH="4114800" progId="MSGraph.Chart.8">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2688" y="2017713"/>
                        <a:ext cx="77724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IE" smtClean="0"/>
              <a:t>Student disaffection</a:t>
            </a:r>
            <a:endParaRPr lang="en-GB"/>
          </a:p>
        </p:txBody>
      </p:sp>
      <p:sp>
        <p:nvSpPr>
          <p:cNvPr id="367619" name="Rectangle 3"/>
          <p:cNvSpPr>
            <a:spLocks noGrp="1" noChangeArrowheads="1"/>
          </p:cNvSpPr>
          <p:nvPr>
            <p:ph type="body" idx="1"/>
          </p:nvPr>
        </p:nvSpPr>
        <p:spPr/>
        <p:txBody>
          <a:bodyPr/>
          <a:lstStyle/>
          <a:p>
            <a:r>
              <a:rPr lang="en-US" dirty="0" smtClean="0"/>
              <a:t>Emerging dynamic of ‘giving out’ and ‘acting up’</a:t>
            </a:r>
          </a:p>
          <a:p>
            <a:r>
              <a:rPr lang="en-IE" dirty="0" smtClean="0"/>
              <a:t>Negative interaction increases more in working-class schools and in lower streamed classes</a:t>
            </a:r>
            <a:endParaRPr lang="en-US" dirty="0" smtClean="0"/>
          </a:p>
          <a:p>
            <a:pPr>
              <a:buNone/>
            </a:pPr>
            <a:r>
              <a:rPr lang="en-GB" dirty="0" smtClean="0"/>
              <a:t>	</a:t>
            </a:r>
            <a:r>
              <a:rPr lang="en-GB" sz="2200" i="1" dirty="0" smtClean="0"/>
              <a:t>School drives you mad, it actually would, the teachers, if you'd better teachers there would be no one getting in trouble.</a:t>
            </a:r>
          </a:p>
          <a:p>
            <a:pPr>
              <a:buNone/>
            </a:pPr>
            <a:r>
              <a:rPr lang="en-GB" sz="2200" i="1" dirty="0" smtClean="0"/>
              <a:t>	When you come back at the start of the year you’re alright for a while.</a:t>
            </a:r>
          </a:p>
          <a:p>
            <a:pPr>
              <a:buNone/>
            </a:pPr>
            <a:r>
              <a:rPr lang="en-GB" sz="2200" i="1" dirty="0" smtClean="0"/>
              <a:t>	You calm down but then it starts building up through the year because you’re so bored of school and you want to get out of it. </a:t>
            </a:r>
            <a:r>
              <a:rPr lang="en-GB" sz="2200" dirty="0" smtClean="0"/>
              <a:t>(Lang Street, working-class boys’ school, middle stream class)</a:t>
            </a:r>
            <a:endParaRPr lang="en-GB"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IE" smtClean="0"/>
              <a:t>Impact of school climate</a:t>
            </a:r>
            <a:endParaRPr lang="en-GB"/>
          </a:p>
        </p:txBody>
      </p:sp>
      <p:sp>
        <p:nvSpPr>
          <p:cNvPr id="176131" name="Rectangle 3"/>
          <p:cNvSpPr>
            <a:spLocks noGrp="1" noChangeArrowheads="1"/>
          </p:cNvSpPr>
          <p:nvPr>
            <p:ph type="body" idx="1"/>
          </p:nvPr>
        </p:nvSpPr>
        <p:spPr>
          <a:xfrm>
            <a:off x="457200" y="1481559"/>
            <a:ext cx="8229600" cy="4815070"/>
          </a:xfrm>
        </p:spPr>
        <p:txBody>
          <a:bodyPr/>
          <a:lstStyle/>
          <a:p>
            <a:r>
              <a:rPr lang="en-US" sz="2400" dirty="0" smtClean="0"/>
              <a:t>School completion: negative relations with teachers a dominant theme in early leaver accounts</a:t>
            </a:r>
          </a:p>
          <a:p>
            <a:pPr>
              <a:spcBef>
                <a:spcPts val="0"/>
              </a:spcBef>
              <a:buNone/>
            </a:pPr>
            <a:r>
              <a:rPr lang="en-GB" dirty="0" smtClean="0"/>
              <a:t>	</a:t>
            </a:r>
            <a:r>
              <a:rPr lang="en-GB" sz="2200" i="1" dirty="0" smtClean="0"/>
              <a:t>I hit third year and I just started not getting on with the teachers and all. I kept getting thrown out of classes and suspended all and I just hated it and I hate that school. </a:t>
            </a:r>
            <a:r>
              <a:rPr lang="en-GB" sz="2200" dirty="0" smtClean="0"/>
              <a:t>(Elaine, Dixon Street, Senior Cycle Leaver)</a:t>
            </a:r>
          </a:p>
          <a:p>
            <a:pPr>
              <a:buNone/>
            </a:pPr>
            <a:r>
              <a:rPr lang="en-GB" sz="2200" i="1" dirty="0" smtClean="0"/>
              <a:t> 	The teachers say stuff to you like, you know kind of put you down … so then you feel like oh I haven’t got the teacher on my side, they don’t want to teach me so like, is there any point being here at all. </a:t>
            </a:r>
            <a:r>
              <a:rPr lang="en-GB" sz="2200" dirty="0" smtClean="0"/>
              <a:t>(Eric, Argyle Street, Senior Cycle Leaver)</a:t>
            </a:r>
          </a:p>
          <a:p>
            <a:r>
              <a:rPr lang="en-GB" sz="2400" dirty="0" smtClean="0"/>
              <a:t>Educational achievement: negative interaction and underperformance</a:t>
            </a:r>
          </a:p>
          <a:p>
            <a:r>
              <a:rPr lang="en-GB" sz="2400" dirty="0" smtClean="0"/>
              <a:t>Personal and social development: stress levels; self-image, including capacity to cope with schoolwork</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a:r>
            <a:br>
              <a:rPr lang="en-IE" dirty="0" smtClean="0"/>
            </a:br>
            <a:r>
              <a:rPr lang="en-IE" dirty="0" smtClean="0"/>
              <a:t/>
            </a:r>
            <a:br>
              <a:rPr lang="en-IE" dirty="0" smtClean="0"/>
            </a:br>
            <a:r>
              <a:rPr lang="en-IE" dirty="0" smtClean="0"/>
              <a:t/>
            </a:r>
            <a:br>
              <a:rPr lang="en-IE" dirty="0" smtClean="0"/>
            </a:br>
            <a:r>
              <a:rPr lang="en-IE" sz="3000" dirty="0" smtClean="0"/>
              <a:t>3. Student views of the benefits of second-level education (% ‘a lot’)</a:t>
            </a:r>
            <a:endParaRPr lang="en-IE" sz="3000" dirty="0"/>
          </a:p>
        </p:txBody>
      </p:sp>
      <p:graphicFrame>
        <p:nvGraphicFramePr>
          <p:cNvPr id="7" name="Content Placeholder 6"/>
          <p:cNvGraphicFramePr>
            <a:graphicFrameLocks noGrp="1"/>
          </p:cNvGraphicFramePr>
          <p:nvPr>
            <p:ph sz="quarter" idx="1"/>
          </p:nvPr>
        </p:nvGraphicFramePr>
        <p:xfrm>
          <a:off x="457200" y="1557338"/>
          <a:ext cx="8229600" cy="49672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Benefits: friendship</a:t>
            </a:r>
            <a:endParaRPr lang="en-IE" dirty="0"/>
          </a:p>
        </p:txBody>
      </p:sp>
      <p:sp>
        <p:nvSpPr>
          <p:cNvPr id="3" name="Content Placeholder 2"/>
          <p:cNvSpPr>
            <a:spLocks noGrp="1"/>
          </p:cNvSpPr>
          <p:nvPr>
            <p:ph sz="quarter" idx="1"/>
          </p:nvPr>
        </p:nvSpPr>
        <p:spPr/>
        <p:txBody>
          <a:bodyPr/>
          <a:lstStyle/>
          <a:p>
            <a:pPr>
              <a:buNone/>
            </a:pPr>
            <a:r>
              <a:rPr lang="en-IE" dirty="0" smtClean="0"/>
              <a:t>	</a:t>
            </a:r>
            <a:r>
              <a:rPr lang="en-IE" sz="2200" i="1" dirty="0" smtClean="0"/>
              <a:t>Your friends and that would be the only thing you'd take out of it. </a:t>
            </a:r>
            <a:r>
              <a:rPr lang="en-IE" sz="2200" dirty="0" smtClean="0"/>
              <a:t>(</a:t>
            </a:r>
            <a:r>
              <a:rPr lang="en-IE" sz="2200" dirty="0" err="1" smtClean="0"/>
              <a:t>Belmore</a:t>
            </a:r>
            <a:r>
              <a:rPr lang="en-IE" sz="2200" dirty="0" smtClean="0"/>
              <a:t> Street, mixed girls’ school)</a:t>
            </a:r>
          </a:p>
          <a:p>
            <a:pPr>
              <a:buNone/>
            </a:pPr>
            <a:endParaRPr lang="en-IE" sz="2200" dirty="0" smtClean="0"/>
          </a:p>
          <a:p>
            <a:pPr>
              <a:buNone/>
            </a:pPr>
            <a:r>
              <a:rPr lang="en-IE" sz="2200" dirty="0" smtClean="0"/>
              <a:t>	</a:t>
            </a:r>
            <a:r>
              <a:rPr lang="en-IE" sz="2200" i="1" dirty="0" smtClean="0"/>
              <a:t>At least you have something to look back on, at least you had a bit of a laugh with your friends. </a:t>
            </a:r>
          </a:p>
          <a:p>
            <a:pPr>
              <a:buNone/>
            </a:pPr>
            <a:r>
              <a:rPr lang="en-IE" sz="2200" i="1" dirty="0"/>
              <a:t>	</a:t>
            </a:r>
            <a:r>
              <a:rPr lang="en-IE" sz="2200" dirty="0" smtClean="0"/>
              <a:t>(Park Street, mixed boys’ school)</a:t>
            </a:r>
          </a:p>
          <a:p>
            <a:pPr>
              <a:buNone/>
            </a:pPr>
            <a:endParaRPr lang="en-IE" sz="2200" dirty="0" smtClean="0"/>
          </a:p>
          <a:p>
            <a:pPr>
              <a:buNone/>
            </a:pPr>
            <a:r>
              <a:rPr lang="en-IE" sz="2200" dirty="0" smtClean="0"/>
              <a:t>	</a:t>
            </a:r>
            <a:r>
              <a:rPr lang="en-IE" sz="2200" i="1" dirty="0" smtClean="0"/>
              <a:t>You accept people, you’re really together in your class and there’s so many different types of people in our class.</a:t>
            </a:r>
          </a:p>
          <a:p>
            <a:pPr>
              <a:buNone/>
            </a:pPr>
            <a:r>
              <a:rPr lang="en-IE" sz="2200" i="1" dirty="0" smtClean="0"/>
              <a:t>	It’s good to be able to get on with them. </a:t>
            </a:r>
          </a:p>
          <a:p>
            <a:pPr>
              <a:buNone/>
            </a:pPr>
            <a:r>
              <a:rPr lang="en-IE" sz="2200" i="1" dirty="0"/>
              <a:t>	</a:t>
            </a:r>
            <a:r>
              <a:rPr lang="en-IE" sz="2200" dirty="0" smtClean="0"/>
              <a:t>(Harris Street, middle-class girls’ school)</a:t>
            </a:r>
          </a:p>
          <a:p>
            <a:endParaRPr lang="en-IE" dirty="0" smtClean="0"/>
          </a:p>
          <a:p>
            <a:pPr>
              <a:buNone/>
            </a:pPr>
            <a:endParaRPr lang="en-IE" dirty="0" smtClean="0"/>
          </a:p>
          <a:p>
            <a:endParaRPr lang="en-I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Introduction</a:t>
            </a:r>
            <a:endParaRPr lang="en-IE" dirty="0"/>
          </a:p>
        </p:txBody>
      </p:sp>
      <p:sp>
        <p:nvSpPr>
          <p:cNvPr id="3" name="Content Placeholder 2"/>
          <p:cNvSpPr>
            <a:spLocks noGrp="1"/>
          </p:cNvSpPr>
          <p:nvPr>
            <p:ph idx="1"/>
          </p:nvPr>
        </p:nvSpPr>
        <p:spPr/>
        <p:txBody>
          <a:bodyPr/>
          <a:lstStyle/>
          <a:p>
            <a:r>
              <a:rPr lang="en-IE" dirty="0" smtClean="0"/>
              <a:t>Various ways of reflecting on an educational system and its challenges:</a:t>
            </a:r>
          </a:p>
          <a:p>
            <a:pPr lvl="1"/>
            <a:r>
              <a:rPr lang="en-IE" dirty="0" smtClean="0"/>
              <a:t>Assessing it in terms of external benchmarks (e.g. PISA)</a:t>
            </a:r>
          </a:p>
          <a:p>
            <a:pPr lvl="1"/>
            <a:r>
              <a:rPr lang="en-IE" dirty="0" smtClean="0"/>
              <a:t>Using internal benchmarks (e.g. changes in retention)</a:t>
            </a:r>
          </a:p>
          <a:p>
            <a:pPr lvl="1"/>
            <a:r>
              <a:rPr lang="en-IE" dirty="0" smtClean="0"/>
              <a:t>Listening to stakeholders and practitioners</a:t>
            </a:r>
          </a:p>
          <a:p>
            <a:pPr lvl="1"/>
            <a:r>
              <a:rPr lang="en-IE" dirty="0" smtClean="0"/>
              <a:t>Listening to students themselves</a:t>
            </a:r>
            <a:endParaRPr lang="en-I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066800"/>
          </a:xfrm>
        </p:spPr>
        <p:txBody>
          <a:bodyPr>
            <a:normAutofit/>
          </a:bodyPr>
          <a:lstStyle/>
          <a:p>
            <a:r>
              <a:rPr lang="en-IE" dirty="0" smtClean="0"/>
              <a:t>Benefits: ‘education’</a:t>
            </a:r>
            <a:endParaRPr lang="en-IE" dirty="0"/>
          </a:p>
        </p:txBody>
      </p:sp>
      <p:sp>
        <p:nvSpPr>
          <p:cNvPr id="3" name="Content Placeholder 2"/>
          <p:cNvSpPr>
            <a:spLocks noGrp="1"/>
          </p:cNvSpPr>
          <p:nvPr>
            <p:ph sz="quarter" idx="1"/>
          </p:nvPr>
        </p:nvSpPr>
        <p:spPr>
          <a:xfrm>
            <a:off x="457200" y="1857364"/>
            <a:ext cx="7467600" cy="4616588"/>
          </a:xfrm>
        </p:spPr>
        <p:txBody>
          <a:bodyPr>
            <a:normAutofit lnSpcReduction="10000"/>
          </a:bodyPr>
          <a:lstStyle/>
          <a:p>
            <a:pPr>
              <a:buNone/>
            </a:pPr>
            <a:r>
              <a:rPr lang="en-IE" b="1" dirty="0" smtClean="0"/>
              <a:t>	</a:t>
            </a:r>
            <a:r>
              <a:rPr lang="en-IE" sz="2200" i="1" dirty="0" smtClean="0"/>
              <a:t>Just learning about the subjects we did.</a:t>
            </a:r>
          </a:p>
          <a:p>
            <a:pPr>
              <a:buNone/>
            </a:pPr>
            <a:r>
              <a:rPr lang="en-IE" sz="2200" i="1" dirty="0" smtClean="0"/>
              <a:t>	A broader knowledge.</a:t>
            </a:r>
          </a:p>
          <a:p>
            <a:pPr>
              <a:buNone/>
            </a:pPr>
            <a:r>
              <a:rPr lang="en-IE" sz="2200" i="1" dirty="0" smtClean="0"/>
              <a:t>	Like general knowledge. </a:t>
            </a:r>
          </a:p>
          <a:p>
            <a:pPr>
              <a:buNone/>
            </a:pPr>
            <a:r>
              <a:rPr lang="en-IE" sz="2200" i="1" dirty="0"/>
              <a:t>	</a:t>
            </a:r>
            <a:r>
              <a:rPr lang="en-IE" sz="2200" dirty="0" smtClean="0"/>
              <a:t>(Dawson Street, mixed coeducational school)</a:t>
            </a:r>
          </a:p>
          <a:p>
            <a:endParaRPr lang="en-IE" sz="2200" i="1" dirty="0" smtClean="0"/>
          </a:p>
          <a:p>
            <a:pPr>
              <a:buNone/>
            </a:pPr>
            <a:r>
              <a:rPr lang="en-IE" sz="2200" i="1" dirty="0" smtClean="0"/>
              <a:t>	I think I’ve been lucky with teachers that and subjects I did, I’ve had quite a good education here. Even though there’s one real bad teacher I’ve had fairly good education. </a:t>
            </a:r>
          </a:p>
          <a:p>
            <a:pPr>
              <a:buNone/>
            </a:pPr>
            <a:r>
              <a:rPr lang="en-IE" sz="2200" i="1" dirty="0"/>
              <a:t>	</a:t>
            </a:r>
            <a:r>
              <a:rPr lang="en-IE" sz="2200" dirty="0" smtClean="0"/>
              <a:t>(Wattle Street, mixed boys’ school)</a:t>
            </a:r>
          </a:p>
          <a:p>
            <a:endParaRPr lang="en-IE" sz="2200" i="1" dirty="0" smtClean="0"/>
          </a:p>
          <a:p>
            <a:pPr>
              <a:buNone/>
            </a:pPr>
            <a:r>
              <a:rPr lang="en-IE" sz="2200" i="1" dirty="0" smtClean="0"/>
              <a:t>	That’s about it, the Leaving Cert. </a:t>
            </a:r>
            <a:r>
              <a:rPr lang="en-IE" sz="2200" dirty="0" smtClean="0"/>
              <a:t>(Park Street, mixed boys’ school)</a:t>
            </a:r>
            <a:endParaRPr lang="en-IE" sz="2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218"/>
            <a:ext cx="8229600" cy="995423"/>
          </a:xfrm>
        </p:spPr>
        <p:txBody>
          <a:bodyPr>
            <a:normAutofit/>
          </a:bodyPr>
          <a:lstStyle/>
          <a:p>
            <a:r>
              <a:rPr lang="en-IE" dirty="0" smtClean="0"/>
              <a:t>Benefits: work/life skills</a:t>
            </a:r>
            <a:endParaRPr lang="en-IE" dirty="0"/>
          </a:p>
        </p:txBody>
      </p:sp>
      <p:sp>
        <p:nvSpPr>
          <p:cNvPr id="3" name="Content Placeholder 2"/>
          <p:cNvSpPr>
            <a:spLocks noGrp="1"/>
          </p:cNvSpPr>
          <p:nvPr>
            <p:ph sz="quarter" idx="1"/>
          </p:nvPr>
        </p:nvSpPr>
        <p:spPr>
          <a:xfrm>
            <a:off x="457200" y="1643605"/>
            <a:ext cx="7467600" cy="4830347"/>
          </a:xfrm>
        </p:spPr>
        <p:txBody>
          <a:bodyPr/>
          <a:lstStyle/>
          <a:p>
            <a:pPr>
              <a:lnSpc>
                <a:spcPct val="80000"/>
              </a:lnSpc>
              <a:buFont typeface="Wingdings" pitchFamily="2" charset="2"/>
              <a:buNone/>
            </a:pPr>
            <a:r>
              <a:rPr lang="en-GB" b="1" dirty="0" smtClean="0"/>
              <a:t>	</a:t>
            </a:r>
          </a:p>
          <a:p>
            <a:pPr>
              <a:lnSpc>
                <a:spcPct val="80000"/>
              </a:lnSpc>
              <a:buFont typeface="Wingdings" pitchFamily="2" charset="2"/>
              <a:buNone/>
            </a:pPr>
            <a:r>
              <a:rPr lang="en-GB" sz="2200" b="1" i="1" dirty="0"/>
              <a:t>	</a:t>
            </a:r>
            <a:r>
              <a:rPr lang="en-GB" sz="2200" i="1" dirty="0" smtClean="0"/>
              <a:t>You’re around people and it’s kind of like being in a work place, you’re around talking to people and learning things.</a:t>
            </a:r>
          </a:p>
          <a:p>
            <a:pPr>
              <a:lnSpc>
                <a:spcPct val="90000"/>
              </a:lnSpc>
              <a:buFont typeface="Wingdings" pitchFamily="2" charset="2"/>
              <a:buNone/>
            </a:pPr>
            <a:r>
              <a:rPr lang="en-GB" sz="2200" i="1" dirty="0" smtClean="0"/>
              <a:t>	I suppose you just learn to obey rules, like not coming in late and  get yourself prepared for a job. </a:t>
            </a:r>
          </a:p>
          <a:p>
            <a:pPr>
              <a:lnSpc>
                <a:spcPct val="90000"/>
              </a:lnSpc>
              <a:buFont typeface="Wingdings" pitchFamily="2" charset="2"/>
              <a:buNone/>
            </a:pPr>
            <a:r>
              <a:rPr lang="en-GB" sz="2200" i="1" dirty="0"/>
              <a:t>	</a:t>
            </a:r>
            <a:r>
              <a:rPr lang="en-GB" sz="2200" dirty="0" smtClean="0"/>
              <a:t>(Park Street, mixed boys’ school)</a:t>
            </a:r>
          </a:p>
          <a:p>
            <a:pPr>
              <a:lnSpc>
                <a:spcPct val="80000"/>
              </a:lnSpc>
              <a:buFont typeface="Wingdings" pitchFamily="2" charset="2"/>
              <a:buNone/>
            </a:pPr>
            <a:endParaRPr lang="en-GB" i="1" dirty="0" smtClean="0"/>
          </a:p>
          <a:p>
            <a:pPr>
              <a:lnSpc>
                <a:spcPct val="90000"/>
              </a:lnSpc>
            </a:pPr>
            <a:r>
              <a:rPr lang="en-GB" dirty="0" smtClean="0"/>
              <a:t>Value of work experience; but access depends on the programme taken</a:t>
            </a:r>
          </a:p>
          <a:p>
            <a:pPr>
              <a:buNone/>
            </a:pPr>
            <a:endParaRPr lang="en-I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rmAutofit fontScale="90000"/>
          </a:bodyPr>
          <a:lstStyle/>
          <a:p>
            <a:r>
              <a:rPr lang="en-IE" dirty="0" smtClean="0"/>
              <a:t>Student views on the gaps in second-level education: preparation for college/work</a:t>
            </a:r>
            <a:endParaRPr lang="en-IE" dirty="0"/>
          </a:p>
        </p:txBody>
      </p:sp>
      <p:sp>
        <p:nvSpPr>
          <p:cNvPr id="3" name="Content Placeholder 2"/>
          <p:cNvSpPr>
            <a:spLocks noGrp="1"/>
          </p:cNvSpPr>
          <p:nvPr>
            <p:ph sz="quarter" idx="1"/>
          </p:nvPr>
        </p:nvSpPr>
        <p:spPr>
          <a:xfrm>
            <a:off x="428596" y="2071678"/>
            <a:ext cx="8215370" cy="4429156"/>
          </a:xfrm>
        </p:spPr>
        <p:txBody>
          <a:bodyPr>
            <a:normAutofit/>
          </a:bodyPr>
          <a:lstStyle/>
          <a:p>
            <a:pPr>
              <a:buNone/>
            </a:pPr>
            <a:r>
              <a:rPr lang="en-IE" sz="2400" dirty="0" smtClean="0"/>
              <a:t>	</a:t>
            </a:r>
            <a:r>
              <a:rPr lang="en-IE" sz="2200" i="1" dirty="0" smtClean="0"/>
              <a:t>Job things, work experience should have been part of 6th year … maybe at the start of 6th year to see what jobs, even in 5th year, to see what jobs you might like to do. </a:t>
            </a:r>
          </a:p>
          <a:p>
            <a:pPr>
              <a:buNone/>
            </a:pPr>
            <a:r>
              <a:rPr lang="en-IE" sz="2200" i="1" dirty="0"/>
              <a:t>	</a:t>
            </a:r>
            <a:r>
              <a:rPr lang="en-GB" sz="2200" dirty="0" smtClean="0"/>
              <a:t>(Fig Lane, middle-class coeducational school) </a:t>
            </a:r>
            <a:endParaRPr lang="en-IE" sz="2200" dirty="0" smtClean="0"/>
          </a:p>
          <a:p>
            <a:pPr>
              <a:buNone/>
            </a:pPr>
            <a:endParaRPr lang="en-IE" sz="2200" i="1" dirty="0" smtClean="0"/>
          </a:p>
          <a:p>
            <a:pPr>
              <a:buNone/>
            </a:pPr>
            <a:r>
              <a:rPr lang="en-IE" sz="2200" i="1" dirty="0" smtClean="0"/>
              <a:t>	Just to tell us a bit about what </a:t>
            </a:r>
          </a:p>
          <a:p>
            <a:pPr>
              <a:buNone/>
            </a:pPr>
            <a:r>
              <a:rPr lang="en-IE" sz="2200" i="1" dirty="0" smtClean="0"/>
              <a:t>	What college is like and all that.</a:t>
            </a:r>
          </a:p>
          <a:p>
            <a:pPr>
              <a:buNone/>
            </a:pPr>
            <a:r>
              <a:rPr lang="en-IE" sz="2200" i="1" dirty="0" smtClean="0"/>
              <a:t>	Yeah, what college we can go to, what we can do after college. </a:t>
            </a:r>
            <a:r>
              <a:rPr lang="en-IE" sz="2200" dirty="0" smtClean="0"/>
              <a:t>(Dawson Street, mixed coeducational school)</a:t>
            </a:r>
          </a:p>
          <a:p>
            <a:pPr>
              <a:lnSpc>
                <a:spcPct val="80000"/>
              </a:lnSpc>
              <a:buFont typeface="Wingdings" pitchFamily="2" charset="2"/>
              <a:buNone/>
            </a:pPr>
            <a:endParaRPr lang="en-IE" dirty="0" smtClean="0"/>
          </a:p>
          <a:p>
            <a:endParaRPr lang="en-I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066800"/>
          </a:xfrm>
        </p:spPr>
        <p:txBody>
          <a:bodyPr>
            <a:normAutofit/>
          </a:bodyPr>
          <a:lstStyle/>
          <a:p>
            <a:r>
              <a:rPr lang="en-IE" dirty="0" smtClean="0"/>
              <a:t>Gaps: preparation for adult life</a:t>
            </a:r>
            <a:endParaRPr lang="en-IE" dirty="0"/>
          </a:p>
        </p:txBody>
      </p:sp>
      <p:sp>
        <p:nvSpPr>
          <p:cNvPr id="3" name="Content Placeholder 2"/>
          <p:cNvSpPr>
            <a:spLocks noGrp="1"/>
          </p:cNvSpPr>
          <p:nvPr>
            <p:ph sz="quarter" idx="1"/>
          </p:nvPr>
        </p:nvSpPr>
        <p:spPr>
          <a:xfrm>
            <a:off x="214282" y="1428736"/>
            <a:ext cx="8358246" cy="5214974"/>
          </a:xfrm>
        </p:spPr>
        <p:txBody>
          <a:bodyPr>
            <a:normAutofit/>
          </a:bodyPr>
          <a:lstStyle/>
          <a:p>
            <a:pPr>
              <a:buNone/>
            </a:pPr>
            <a:r>
              <a:rPr lang="en-IE" b="1" dirty="0" smtClean="0"/>
              <a:t>	</a:t>
            </a:r>
            <a:r>
              <a:rPr lang="en-IE" sz="2200" i="1" dirty="0" smtClean="0"/>
              <a:t>[School ] prepares you for college and </a:t>
            </a:r>
            <a:r>
              <a:rPr lang="en-IE" sz="2200" i="1" u="sng" dirty="0" smtClean="0"/>
              <a:t>that’s</a:t>
            </a:r>
            <a:r>
              <a:rPr lang="en-IE" sz="2200" i="1" dirty="0" smtClean="0"/>
              <a:t> where you learn for your adult life.</a:t>
            </a:r>
          </a:p>
          <a:p>
            <a:pPr>
              <a:buNone/>
            </a:pPr>
            <a:r>
              <a:rPr lang="en-IE" sz="2200" i="1" dirty="0" smtClean="0"/>
              <a:t>	You're only prepared for the education side of college. </a:t>
            </a:r>
          </a:p>
          <a:p>
            <a:pPr>
              <a:buNone/>
            </a:pPr>
            <a:r>
              <a:rPr lang="en-IE" sz="2200" i="1" dirty="0"/>
              <a:t>	</a:t>
            </a:r>
            <a:r>
              <a:rPr lang="en-GB" sz="2200" dirty="0" smtClean="0"/>
              <a:t>(Harris Street, middle-class girls’ school)</a:t>
            </a:r>
            <a:endParaRPr lang="en-IE" sz="2200" dirty="0" smtClean="0"/>
          </a:p>
          <a:p>
            <a:pPr>
              <a:buNone/>
            </a:pPr>
            <a:endParaRPr lang="en-IE" sz="2200" i="1" dirty="0" smtClean="0"/>
          </a:p>
          <a:p>
            <a:pPr>
              <a:buNone/>
            </a:pPr>
            <a:r>
              <a:rPr lang="en-IE" sz="2200" i="1" dirty="0" smtClean="0"/>
              <a:t>	</a:t>
            </a:r>
            <a:r>
              <a:rPr lang="en-GB" sz="2200" i="1" dirty="0" smtClean="0"/>
              <a:t> Some teachers will prepare you about like what life is going to be like on your own and all that but most of them are just going on about the basic subjects … they are not preparing us for going </a:t>
            </a:r>
            <a:r>
              <a:rPr lang="en-GB" sz="2200" i="1" smtClean="0"/>
              <a:t>out and </a:t>
            </a:r>
            <a:r>
              <a:rPr lang="en-GB" sz="2200" i="1" dirty="0" smtClean="0"/>
              <a:t>just working and living on your own and coping with things. </a:t>
            </a:r>
            <a:r>
              <a:rPr lang="en-GB" sz="2200" dirty="0" smtClean="0"/>
              <a:t>(Barrack Street, working-class girls’ school) </a:t>
            </a:r>
          </a:p>
          <a:p>
            <a:pPr>
              <a:buNone/>
            </a:pPr>
            <a:endParaRPr lang="en-GB" i="1" dirty="0" smtClean="0"/>
          </a:p>
          <a:p>
            <a:pPr marL="274320" lvl="1">
              <a:spcBef>
                <a:spcPts val="600"/>
              </a:spcBef>
              <a:buSzPct val="70000"/>
              <a:buNone/>
            </a:pPr>
            <a:endParaRPr lang="en-IE" sz="2400" i="1" dirty="0" smtClean="0"/>
          </a:p>
          <a:p>
            <a:pPr>
              <a:buNone/>
            </a:pPr>
            <a:endParaRPr lang="en-IE" i="1" dirty="0" smtClean="0"/>
          </a:p>
          <a:p>
            <a:pPr>
              <a:buNone/>
            </a:pPr>
            <a:endParaRPr lang="en-IE" dirty="0" smtClean="0"/>
          </a:p>
          <a:p>
            <a:pPr>
              <a:buNone/>
            </a:pPr>
            <a:endParaRPr lang="en-IE" dirty="0" smtClean="0"/>
          </a:p>
          <a:p>
            <a:endParaRPr lang="en-I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Transition to further/higher education</a:t>
            </a:r>
            <a:endParaRPr lang="en-IE" dirty="0"/>
          </a:p>
        </p:txBody>
      </p:sp>
      <p:graphicFrame>
        <p:nvGraphicFramePr>
          <p:cNvPr id="4" name="Content Placeholder 3"/>
          <p:cNvGraphicFramePr>
            <a:graphicFrameLocks noGrp="1"/>
          </p:cNvGraphicFramePr>
          <p:nvPr>
            <p:ph idx="1"/>
          </p:nvPr>
        </p:nvGraphicFramePr>
        <p:xfrm>
          <a:off x="457200" y="1557338"/>
          <a:ext cx="8229600" cy="49672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Main challenges in first year of ET</a:t>
            </a:r>
            <a:endParaRPr lang="en-IE" dirty="0"/>
          </a:p>
        </p:txBody>
      </p:sp>
      <p:graphicFrame>
        <p:nvGraphicFramePr>
          <p:cNvPr id="4" name="Content Placeholder 3"/>
          <p:cNvGraphicFramePr>
            <a:graphicFrameLocks noGrp="1"/>
          </p:cNvGraphicFramePr>
          <p:nvPr>
            <p:ph idx="1"/>
          </p:nvPr>
        </p:nvGraphicFramePr>
        <p:xfrm>
          <a:off x="457200" y="1557338"/>
          <a:ext cx="8229600" cy="49672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Shift to self-directed learning</a:t>
            </a:r>
            <a:endParaRPr lang="en-IE" dirty="0"/>
          </a:p>
        </p:txBody>
      </p:sp>
      <p:sp>
        <p:nvSpPr>
          <p:cNvPr id="3" name="Content Placeholder 2"/>
          <p:cNvSpPr>
            <a:spLocks noGrp="1"/>
          </p:cNvSpPr>
          <p:nvPr>
            <p:ph idx="1"/>
          </p:nvPr>
        </p:nvSpPr>
        <p:spPr/>
        <p:txBody>
          <a:bodyPr/>
          <a:lstStyle/>
          <a:p>
            <a:r>
              <a:rPr lang="en-IE" dirty="0" smtClean="0"/>
              <a:t>Challenges of knowing what standard to expect and course difficulty; ‘dealing with deadlines’</a:t>
            </a:r>
          </a:p>
          <a:p>
            <a:pPr>
              <a:buNone/>
            </a:pPr>
            <a:r>
              <a:rPr lang="en-IE" altLang="en-US" sz="2400" dirty="0" smtClean="0"/>
              <a:t>	In </a:t>
            </a:r>
            <a:r>
              <a:rPr lang="en-IE" altLang="en-US" sz="2400" dirty="0"/>
              <a:t>school you’re </a:t>
            </a:r>
            <a:r>
              <a:rPr lang="en-IE" altLang="en-US" sz="2400" b="1" dirty="0"/>
              <a:t>learning for an exam</a:t>
            </a:r>
            <a:r>
              <a:rPr lang="en-IE" altLang="en-US" sz="2400" dirty="0"/>
              <a:t>, in college you’re </a:t>
            </a:r>
            <a:r>
              <a:rPr lang="en-IE" altLang="en-US" sz="2400" b="1" dirty="0"/>
              <a:t>learning to think for yourself</a:t>
            </a:r>
            <a:r>
              <a:rPr lang="en-IE" altLang="en-US" sz="2400" dirty="0"/>
              <a:t>, it’s just completely different.  I don’t think school really prepares you for it.  (Sandra, Belmore Street, higher education</a:t>
            </a:r>
            <a:r>
              <a:rPr lang="en-IE" altLang="en-US" sz="2400" dirty="0" smtClean="0"/>
              <a:t>)</a:t>
            </a:r>
          </a:p>
          <a:p>
            <a:pPr>
              <a:buNone/>
            </a:pPr>
            <a:r>
              <a:rPr lang="en-IE" altLang="en-US" sz="2400" dirty="0" smtClean="0"/>
              <a:t>	There’s </a:t>
            </a:r>
            <a:r>
              <a:rPr lang="en-IE" altLang="en-US" sz="2400" dirty="0"/>
              <a:t>a lot of </a:t>
            </a:r>
            <a:r>
              <a:rPr lang="en-IE" altLang="en-US" sz="2400" dirty="0" smtClean="0"/>
              <a:t>self-directed </a:t>
            </a:r>
            <a:r>
              <a:rPr lang="en-IE" altLang="en-US" sz="2400" dirty="0"/>
              <a:t>work compared to being in secondary school where you’ve got someone always behind you and saying, pushing you like ‘you know you have to do this, you’re in sixth year, your Leaving Cert is coming </a:t>
            </a:r>
            <a:r>
              <a:rPr lang="en-IE" altLang="en-US" sz="2400" dirty="0" smtClean="0"/>
              <a:t>up’. </a:t>
            </a:r>
            <a:r>
              <a:rPr lang="en-IE" altLang="en-US" sz="2400" dirty="0"/>
              <a:t>(Fiona, Barrack Street, higher education)</a:t>
            </a:r>
          </a:p>
          <a:p>
            <a:endParaRPr lang="en-IE" altLang="en-US" dirty="0"/>
          </a:p>
          <a:p>
            <a:endParaRPr lang="en-I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Conclusions	</a:t>
            </a:r>
            <a:endParaRPr lang="en-IE" dirty="0"/>
          </a:p>
        </p:txBody>
      </p:sp>
      <p:sp>
        <p:nvSpPr>
          <p:cNvPr id="3" name="Content Placeholder 2"/>
          <p:cNvSpPr>
            <a:spLocks noGrp="1"/>
          </p:cNvSpPr>
          <p:nvPr>
            <p:ph idx="1"/>
          </p:nvPr>
        </p:nvSpPr>
        <p:spPr/>
        <p:txBody>
          <a:bodyPr/>
          <a:lstStyle/>
          <a:p>
            <a:r>
              <a:rPr lang="en-IE" dirty="0" smtClean="0"/>
              <a:t>Listening to student perspectives can contribute to policy development (national/school levels)</a:t>
            </a:r>
          </a:p>
          <a:p>
            <a:r>
              <a:rPr lang="en-IE" dirty="0" smtClean="0"/>
              <a:t>Challenges:</a:t>
            </a:r>
          </a:p>
          <a:p>
            <a:pPr lvl="1"/>
            <a:r>
              <a:rPr lang="en-IE" dirty="0" smtClean="0"/>
              <a:t>Respond to students’ views on good teaching</a:t>
            </a:r>
          </a:p>
          <a:p>
            <a:pPr lvl="1"/>
            <a:r>
              <a:rPr lang="en-IE" dirty="0" smtClean="0"/>
              <a:t>Foster positive school climate</a:t>
            </a:r>
          </a:p>
          <a:p>
            <a:pPr lvl="1"/>
            <a:r>
              <a:rPr lang="en-IE" dirty="0" smtClean="0"/>
              <a:t>Help prepare students for the future (in a broad sense)</a:t>
            </a:r>
            <a:endParaRPr lang="en-I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Teaching and learning</a:t>
            </a:r>
            <a:endParaRPr lang="en-IE" dirty="0"/>
          </a:p>
        </p:txBody>
      </p:sp>
      <p:sp>
        <p:nvSpPr>
          <p:cNvPr id="3" name="Content Placeholder 2"/>
          <p:cNvSpPr>
            <a:spLocks noGrp="1"/>
          </p:cNvSpPr>
          <p:nvPr>
            <p:ph idx="1"/>
          </p:nvPr>
        </p:nvSpPr>
        <p:spPr/>
        <p:txBody>
          <a:bodyPr/>
          <a:lstStyle/>
          <a:p>
            <a:r>
              <a:rPr lang="en-IE" dirty="0"/>
              <a:t>Student views on good teaching are not always reflected in reality, especially in exam years</a:t>
            </a:r>
          </a:p>
          <a:p>
            <a:r>
              <a:rPr lang="en-IE" dirty="0"/>
              <a:t>Current mode of assessment is impacting on young people’s view of learning</a:t>
            </a:r>
          </a:p>
          <a:p>
            <a:r>
              <a:rPr lang="en-GB" dirty="0" smtClean="0"/>
              <a:t>Potential of junior cycle reform to provide space to use more diverse methods; implications for senior cycle</a:t>
            </a:r>
          </a:p>
          <a:p>
            <a:r>
              <a:rPr lang="en-GB" dirty="0" smtClean="0"/>
              <a:t>Challenge – supporting change in teaching and learning </a:t>
            </a:r>
            <a:r>
              <a:rPr lang="en-GB" dirty="0"/>
              <a:t>to promote student engagement; role of teacher development and peer support</a:t>
            </a:r>
          </a:p>
          <a:p>
            <a:endParaRPr lang="en-I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School climate</a:t>
            </a:r>
            <a:endParaRPr lang="en-IE" dirty="0"/>
          </a:p>
        </p:txBody>
      </p:sp>
      <p:sp>
        <p:nvSpPr>
          <p:cNvPr id="3" name="Content Placeholder 2"/>
          <p:cNvSpPr>
            <a:spLocks noGrp="1"/>
          </p:cNvSpPr>
          <p:nvPr>
            <p:ph idx="1"/>
          </p:nvPr>
        </p:nvSpPr>
        <p:spPr/>
        <p:txBody>
          <a:bodyPr/>
          <a:lstStyle/>
          <a:p>
            <a:r>
              <a:rPr lang="en-GB" dirty="0"/>
              <a:t>Positive social climate: initial and continuing teacher education; school development </a:t>
            </a:r>
            <a:r>
              <a:rPr lang="en-GB" dirty="0" smtClean="0"/>
              <a:t>planning</a:t>
            </a:r>
          </a:p>
          <a:p>
            <a:pPr>
              <a:buNone/>
            </a:pPr>
            <a:endParaRPr lang="en-GB" dirty="0"/>
          </a:p>
          <a:p>
            <a:r>
              <a:rPr lang="en-GB" dirty="0"/>
              <a:t>Positive behaviour policy; student involvement in school life</a:t>
            </a:r>
          </a:p>
          <a:p>
            <a:pPr>
              <a:buNone/>
            </a:pPr>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Student voice</a:t>
            </a:r>
            <a:endParaRPr lang="en-IE" dirty="0"/>
          </a:p>
        </p:txBody>
      </p:sp>
      <p:sp>
        <p:nvSpPr>
          <p:cNvPr id="3" name="Content Placeholder 2"/>
          <p:cNvSpPr>
            <a:spLocks noGrp="1"/>
          </p:cNvSpPr>
          <p:nvPr>
            <p:ph idx="1"/>
          </p:nvPr>
        </p:nvSpPr>
        <p:spPr/>
        <p:txBody>
          <a:bodyPr/>
          <a:lstStyle/>
          <a:p>
            <a:r>
              <a:rPr lang="en-IE" dirty="0" smtClean="0"/>
              <a:t>Increasing focus internationally on the value of taking account of the perspective of children and young people in research/evaluation, service design and delivery, and policy development</a:t>
            </a:r>
          </a:p>
          <a:p>
            <a:r>
              <a:rPr lang="en-IE" dirty="0" smtClean="0"/>
              <a:t>Value of listening to students:</a:t>
            </a:r>
          </a:p>
          <a:p>
            <a:pPr>
              <a:buNone/>
            </a:pPr>
            <a:r>
              <a:rPr lang="en-IE" dirty="0" smtClean="0"/>
              <a:t>	</a:t>
            </a:r>
            <a:r>
              <a:rPr lang="en-IE" sz="2400" i="1" dirty="0" smtClean="0"/>
              <a:t>Its capacity to strengthen pupils’ commitment to learning and to contribute in realistic and exciting ways to school improvement. </a:t>
            </a:r>
            <a:r>
              <a:rPr lang="en-IE" sz="2400" dirty="0" smtClean="0"/>
              <a:t>(</a:t>
            </a:r>
            <a:r>
              <a:rPr lang="en-IE" sz="2400" dirty="0" err="1" smtClean="0"/>
              <a:t>Rudduck</a:t>
            </a:r>
            <a:r>
              <a:rPr lang="en-IE" sz="2400" dirty="0" smtClean="0"/>
              <a:t> and McIntyre, 2007)</a:t>
            </a:r>
          </a:p>
          <a:p>
            <a:r>
              <a:rPr lang="en-IE" dirty="0" smtClean="0"/>
              <a:t>Focus on challenges raised by student perspectives on their education (drawing on the Post-Primary Longitudinal Study)</a:t>
            </a:r>
            <a:endParaRPr lang="en-I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Preparation for the future</a:t>
            </a:r>
            <a:endParaRPr lang="en-IE" dirty="0"/>
          </a:p>
        </p:txBody>
      </p:sp>
      <p:sp>
        <p:nvSpPr>
          <p:cNvPr id="3" name="Content Placeholder 2"/>
          <p:cNvSpPr>
            <a:spLocks noGrp="1"/>
          </p:cNvSpPr>
          <p:nvPr>
            <p:ph idx="1"/>
          </p:nvPr>
        </p:nvSpPr>
        <p:spPr/>
        <p:txBody>
          <a:bodyPr/>
          <a:lstStyle/>
          <a:p>
            <a:r>
              <a:rPr lang="en-IE" sz="2800" dirty="0" smtClean="0"/>
              <a:t>Broad perspective: preparation for lifelong learning, work and adult life; but also continued engagement with valuable forms of knowledge</a:t>
            </a:r>
          </a:p>
          <a:p>
            <a:r>
              <a:rPr lang="en-IE" sz="2800" dirty="0" smtClean="0"/>
              <a:t>Work experience:</a:t>
            </a:r>
          </a:p>
          <a:p>
            <a:pPr lvl="1"/>
            <a:r>
              <a:rPr lang="en-IE" sz="2400" dirty="0" smtClean="0"/>
              <a:t>Access depends on senior cycle </a:t>
            </a:r>
            <a:r>
              <a:rPr lang="en-IE" sz="2400" smtClean="0"/>
              <a:t>programmes taken</a:t>
            </a:r>
            <a:endParaRPr lang="en-IE" sz="2400" dirty="0" smtClean="0"/>
          </a:p>
          <a:p>
            <a:pPr lvl="1"/>
            <a:r>
              <a:rPr lang="en-IE" sz="2400" dirty="0" smtClean="0"/>
              <a:t>Career sampling v. ‘job’</a:t>
            </a:r>
          </a:p>
          <a:p>
            <a:r>
              <a:rPr lang="en-IE" sz="2800" dirty="0" smtClean="0"/>
              <a:t>Role of project work at junior and senior cycle</a:t>
            </a:r>
          </a:p>
          <a:p>
            <a:r>
              <a:rPr lang="en-IE" sz="2800" dirty="0"/>
              <a:t>Whole-school and specialist guidance throughout second-level education; especially important for disadvantaged students and schools</a:t>
            </a:r>
          </a:p>
          <a:p>
            <a:endParaRPr lang="en-IE" dirty="0" smtClean="0"/>
          </a:p>
          <a:p>
            <a:endParaRPr lang="en-I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IE" smtClean="0"/>
              <a:t>Background to the study</a:t>
            </a:r>
            <a:endParaRPr lang="en-GB"/>
          </a:p>
        </p:txBody>
      </p:sp>
      <p:sp>
        <p:nvSpPr>
          <p:cNvPr id="11267" name="Rectangle 3"/>
          <p:cNvSpPr>
            <a:spLocks noGrp="1" noChangeArrowheads="1"/>
          </p:cNvSpPr>
          <p:nvPr>
            <p:ph type="body" idx="1"/>
          </p:nvPr>
        </p:nvSpPr>
        <p:spPr/>
        <p:txBody>
          <a:bodyPr/>
          <a:lstStyle/>
          <a:p>
            <a:r>
              <a:rPr lang="en-IE" sz="2400" dirty="0" smtClean="0"/>
              <a:t>The first longitudinal study exploring students’ experiences in Ireland</a:t>
            </a:r>
          </a:p>
          <a:p>
            <a:r>
              <a:rPr lang="en-IE" sz="2400" dirty="0" smtClean="0"/>
              <a:t>Cohort of 900 students in 12 case-study schools</a:t>
            </a:r>
          </a:p>
          <a:p>
            <a:r>
              <a:rPr lang="en-IE" sz="2400" dirty="0" smtClean="0"/>
              <a:t>Surveyed from 1st year to 6th year plus group interviews with students</a:t>
            </a:r>
          </a:p>
          <a:p>
            <a:r>
              <a:rPr lang="en-IE" sz="2400" dirty="0" smtClean="0"/>
              <a:t>Follow-up of individual early school leavers</a:t>
            </a:r>
          </a:p>
          <a:p>
            <a:r>
              <a:rPr lang="en-IE" sz="2400" dirty="0" smtClean="0"/>
              <a:t>Survey of, and interviews with, parents</a:t>
            </a:r>
          </a:p>
          <a:p>
            <a:r>
              <a:rPr lang="en-IE" sz="2400" dirty="0" smtClean="0"/>
              <a:t>Followed up 3-4 years after leaving school (Leaving School in Ireland study)</a:t>
            </a:r>
          </a:p>
          <a:p>
            <a:r>
              <a:rPr lang="en-IE" sz="2400" dirty="0" smtClean="0"/>
              <a:t>Unique insights - capture the student voice but multiple perspectives (principal, key personnel, parents)</a:t>
            </a: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Three aspects of student experience</a:t>
            </a:r>
            <a:endParaRPr lang="en-IE" dirty="0"/>
          </a:p>
        </p:txBody>
      </p:sp>
      <p:sp>
        <p:nvSpPr>
          <p:cNvPr id="3" name="Content Placeholder 2"/>
          <p:cNvSpPr>
            <a:spLocks noGrp="1"/>
          </p:cNvSpPr>
          <p:nvPr>
            <p:ph idx="1"/>
          </p:nvPr>
        </p:nvSpPr>
        <p:spPr/>
        <p:txBody>
          <a:bodyPr/>
          <a:lstStyle/>
          <a:p>
            <a:r>
              <a:rPr lang="en-IE" smtClean="0"/>
              <a:t>What is good teaching? What helps students learn?</a:t>
            </a:r>
          </a:p>
          <a:p>
            <a:endParaRPr lang="en-IE" smtClean="0"/>
          </a:p>
          <a:p>
            <a:r>
              <a:rPr lang="en-IE" smtClean="0"/>
              <a:t>School climate: the nature of teacher-student relations</a:t>
            </a:r>
          </a:p>
          <a:p>
            <a:endParaRPr lang="en-IE" smtClean="0"/>
          </a:p>
          <a:p>
            <a:r>
              <a:rPr lang="en-IE" smtClean="0"/>
              <a:t>Schooling as preparation for the future</a:t>
            </a:r>
            <a:endParaRPr lang="en-I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3000" dirty="0" smtClean="0"/>
              <a:t>1. What is good teaching? Teaching methods </a:t>
            </a:r>
            <a:endParaRPr lang="en-IE" sz="3000" dirty="0"/>
          </a:p>
        </p:txBody>
      </p:sp>
      <p:sp>
        <p:nvSpPr>
          <p:cNvPr id="3" name="Content Placeholder 2"/>
          <p:cNvSpPr>
            <a:spLocks noGrp="1"/>
          </p:cNvSpPr>
          <p:nvPr>
            <p:ph idx="1"/>
          </p:nvPr>
        </p:nvSpPr>
        <p:spPr>
          <a:xfrm>
            <a:off x="457200" y="1268414"/>
            <a:ext cx="8229600" cy="5256212"/>
          </a:xfrm>
        </p:spPr>
        <p:txBody>
          <a:bodyPr/>
          <a:lstStyle/>
          <a:p>
            <a:r>
              <a:rPr lang="en-IE" dirty="0" smtClean="0"/>
              <a:t>Clear explanation</a:t>
            </a:r>
          </a:p>
          <a:p>
            <a:pPr>
              <a:buNone/>
            </a:pPr>
            <a:r>
              <a:rPr lang="en-IE" dirty="0" smtClean="0"/>
              <a:t>	</a:t>
            </a:r>
            <a:r>
              <a:rPr lang="en-IE" sz="2200" i="1" dirty="0" smtClean="0"/>
              <a:t>If they explain things well enough for the student to understand. </a:t>
            </a:r>
          </a:p>
          <a:p>
            <a:pPr>
              <a:buNone/>
            </a:pPr>
            <a:r>
              <a:rPr lang="en-IE" sz="2200" i="1" dirty="0" smtClean="0"/>
              <a:t>	If they have a second way of explaining it maybe; if you didn’t get it the first way, they can tell you the second way. </a:t>
            </a:r>
            <a:r>
              <a:rPr lang="en-IE" sz="2200" dirty="0" smtClean="0"/>
              <a:t>(Hay Street, coeducational school, working-class, LC)</a:t>
            </a:r>
          </a:p>
          <a:p>
            <a:r>
              <a:rPr lang="en-IE" dirty="0" smtClean="0"/>
              <a:t>Preference for active learning, fun</a:t>
            </a:r>
          </a:p>
          <a:p>
            <a:pPr>
              <a:buNone/>
            </a:pPr>
            <a:r>
              <a:rPr lang="en-IE" dirty="0" smtClean="0"/>
              <a:t>	</a:t>
            </a:r>
            <a:r>
              <a:rPr lang="en-IE" sz="2200" i="1" dirty="0" smtClean="0"/>
              <a:t>I remember the [teacher] came in and she had like, not games but … I think that stuck in my head more.</a:t>
            </a:r>
          </a:p>
          <a:p>
            <a:pPr>
              <a:buNone/>
            </a:pPr>
            <a:r>
              <a:rPr lang="en-IE" sz="2200" i="1" dirty="0" smtClean="0"/>
              <a:t>	Like cards, like a picture and the French underneath.</a:t>
            </a:r>
          </a:p>
          <a:p>
            <a:pPr>
              <a:buNone/>
            </a:pPr>
            <a:r>
              <a:rPr lang="en-IE" sz="2200" i="1" dirty="0" smtClean="0"/>
              <a:t>	It's more like fun to remember, when you do it in a fun way.</a:t>
            </a:r>
          </a:p>
          <a:p>
            <a:pPr>
              <a:buNone/>
            </a:pPr>
            <a:r>
              <a:rPr lang="en-IE" sz="2200" i="1" dirty="0" smtClean="0"/>
              <a:t>	</a:t>
            </a:r>
            <a:r>
              <a:rPr lang="en-IE" sz="2200" dirty="0" smtClean="0"/>
              <a:t>(Harris Street, girls’ school, middle-class, JC)</a:t>
            </a:r>
          </a:p>
          <a:p>
            <a:r>
              <a:rPr lang="en-IE" dirty="0" smtClean="0"/>
              <a:t>Being allowed to express opinions; interactive	</a:t>
            </a:r>
          </a:p>
          <a:p>
            <a:endParaRPr lang="en-IE" dirty="0" smtClean="0"/>
          </a:p>
          <a:p>
            <a:endParaRPr lang="en-IE" dirty="0" smtClean="0"/>
          </a:p>
          <a:p>
            <a:endParaRPr lang="en-IE" dirty="0" smtClean="0"/>
          </a:p>
          <a:p>
            <a:endParaRPr lang="en-I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is good teaching? </a:t>
            </a:r>
            <a:br>
              <a:rPr lang="en-IE" dirty="0" smtClean="0"/>
            </a:br>
            <a:r>
              <a:rPr lang="en-IE" dirty="0" smtClean="0"/>
              <a:t>Teacher qualities</a:t>
            </a:r>
            <a:endParaRPr lang="en-IE" dirty="0"/>
          </a:p>
        </p:txBody>
      </p:sp>
      <p:sp>
        <p:nvSpPr>
          <p:cNvPr id="3" name="Content Placeholder 2"/>
          <p:cNvSpPr>
            <a:spLocks noGrp="1"/>
          </p:cNvSpPr>
          <p:nvPr>
            <p:ph idx="1"/>
          </p:nvPr>
        </p:nvSpPr>
        <p:spPr/>
        <p:txBody>
          <a:bodyPr/>
          <a:lstStyle/>
          <a:p>
            <a:r>
              <a:rPr lang="en-IE" dirty="0" smtClean="0"/>
              <a:t>Enthusiasm for the subject</a:t>
            </a:r>
          </a:p>
          <a:p>
            <a:r>
              <a:rPr lang="en-IE" dirty="0" smtClean="0"/>
              <a:t>Respect </a:t>
            </a:r>
          </a:p>
          <a:p>
            <a:r>
              <a:rPr lang="en-IE" dirty="0" smtClean="0"/>
              <a:t>A caring environment</a:t>
            </a:r>
          </a:p>
          <a:p>
            <a:r>
              <a:rPr lang="en-IE" dirty="0" smtClean="0"/>
              <a:t>An orderly environment</a:t>
            </a:r>
          </a:p>
          <a:p>
            <a:pPr>
              <a:buNone/>
            </a:pPr>
            <a:r>
              <a:rPr lang="en-IE" dirty="0" smtClean="0"/>
              <a:t>	</a:t>
            </a:r>
            <a:r>
              <a:rPr lang="en-IE" sz="2200" i="1" dirty="0" smtClean="0"/>
              <a:t>[A good teacher is] One that actually cares about the students, whether or not they do well in their exams as opposed to just going in for the forty minutes, teaching and then leaving.</a:t>
            </a:r>
          </a:p>
          <a:p>
            <a:pPr>
              <a:buNone/>
            </a:pPr>
            <a:r>
              <a:rPr lang="en-IE" sz="2200" i="1" dirty="0" smtClean="0"/>
              <a:t>	Yeah, they have to have patience as well. </a:t>
            </a:r>
          </a:p>
          <a:p>
            <a:pPr>
              <a:buNone/>
            </a:pPr>
            <a:r>
              <a:rPr lang="en-IE" sz="2200" i="1" dirty="0"/>
              <a:t>	</a:t>
            </a:r>
            <a:r>
              <a:rPr lang="en-IE" sz="2200" dirty="0" smtClean="0"/>
              <a:t>(Fig Lane, coeducational school, middle-class, LC)</a:t>
            </a:r>
          </a:p>
          <a:p>
            <a:endParaRPr lang="en-IE" dirty="0" smtClean="0"/>
          </a:p>
          <a:p>
            <a:endParaRPr lang="en-IE" dirty="0" smtClean="0"/>
          </a:p>
          <a:p>
            <a:endParaRPr lang="en-IE" dirty="0" smtClean="0"/>
          </a:p>
          <a:p>
            <a:endParaRPr lang="en-IE" dirty="0" smtClean="0"/>
          </a:p>
          <a:p>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What is bad teaching?</a:t>
            </a:r>
            <a:endParaRPr lang="en-IE" dirty="0"/>
          </a:p>
        </p:txBody>
      </p:sp>
      <p:sp>
        <p:nvSpPr>
          <p:cNvPr id="3" name="Content Placeholder 2"/>
          <p:cNvSpPr>
            <a:spLocks noGrp="1"/>
          </p:cNvSpPr>
          <p:nvPr>
            <p:ph idx="1"/>
          </p:nvPr>
        </p:nvSpPr>
        <p:spPr/>
        <p:txBody>
          <a:bodyPr/>
          <a:lstStyle/>
          <a:p>
            <a:r>
              <a:rPr lang="en-IE" sz="2400" dirty="0" smtClean="0"/>
              <a:t>Didactic methods; reading from a book</a:t>
            </a:r>
          </a:p>
          <a:p>
            <a:r>
              <a:rPr lang="en-IE" sz="2400" dirty="0" smtClean="0"/>
              <a:t>Lack of respect for students</a:t>
            </a:r>
          </a:p>
          <a:p>
            <a:pPr>
              <a:buNone/>
            </a:pPr>
            <a:r>
              <a:rPr lang="en-IE" dirty="0" smtClean="0"/>
              <a:t>	</a:t>
            </a:r>
            <a:r>
              <a:rPr lang="en-IE" sz="2200" i="1" dirty="0" smtClean="0"/>
              <a:t>I don't know, she [the teacher] doesn't explain things, she just kind of puts it there and do it, do it and that's it, she doesn't explain it, it’s like do it and you’re just sitting there looking at it and then she gives out to you. </a:t>
            </a:r>
          </a:p>
          <a:p>
            <a:pPr>
              <a:buNone/>
            </a:pPr>
            <a:r>
              <a:rPr lang="en-IE" sz="2200" i="1" dirty="0"/>
              <a:t>	</a:t>
            </a:r>
            <a:r>
              <a:rPr lang="en-IE" sz="2200" i="1" dirty="0" smtClean="0"/>
              <a:t>(</a:t>
            </a:r>
            <a:r>
              <a:rPr lang="en-IE" sz="2200" dirty="0" smtClean="0"/>
              <a:t>Dixon Street, coeducational school, working-class, JC)</a:t>
            </a:r>
          </a:p>
          <a:p>
            <a:pPr>
              <a:buNone/>
            </a:pPr>
            <a:r>
              <a:rPr lang="en-IE" sz="2200" dirty="0" smtClean="0"/>
              <a:t>	</a:t>
            </a:r>
            <a:r>
              <a:rPr lang="en-IE" sz="2200" i="1" dirty="0" smtClean="0"/>
              <a:t>Because when they give out to you, you can't concentrate, well I can't.</a:t>
            </a:r>
          </a:p>
          <a:p>
            <a:pPr>
              <a:buNone/>
            </a:pPr>
            <a:r>
              <a:rPr lang="en-IE" sz="2200" i="1" dirty="0" smtClean="0"/>
              <a:t>	Because when a teacher gives out to you you're in a fuss then with them and then you can't just sit there and concentrate then after that … You just won't work for them because they're roaring at you. </a:t>
            </a:r>
            <a:r>
              <a:rPr lang="en-IE" sz="2200" dirty="0" smtClean="0"/>
              <a:t>(Barrack Street, girls’ school, working-class, JC)</a:t>
            </a:r>
          </a:p>
          <a:p>
            <a:endParaRPr lang="en-IE" dirty="0" smtClean="0"/>
          </a:p>
          <a:p>
            <a:endParaRPr lang="en-IE" dirty="0" smtClean="0"/>
          </a:p>
          <a:p>
            <a:endParaRPr lang="en-I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GB" dirty="0" smtClean="0"/>
              <a:t>Pace of instruction (junior cycle)</a:t>
            </a:r>
            <a:endParaRPr lang="en-GB" dirty="0"/>
          </a:p>
        </p:txBody>
      </p:sp>
      <p:graphicFrame>
        <p:nvGraphicFramePr>
          <p:cNvPr id="369667" name="Object 3"/>
          <p:cNvGraphicFramePr>
            <a:graphicFrameLocks noGrp="1" noChangeAspect="1"/>
          </p:cNvGraphicFramePr>
          <p:nvPr>
            <p:ph type="chart" idx="1"/>
          </p:nvPr>
        </p:nvGraphicFramePr>
        <p:xfrm>
          <a:off x="613458" y="2017713"/>
          <a:ext cx="7778188" cy="4114800"/>
        </p:xfrm>
        <a:graphic>
          <a:graphicData uri="http://schemas.openxmlformats.org/presentationml/2006/ole">
            <mc:AlternateContent xmlns:mc="http://schemas.openxmlformats.org/markup-compatibility/2006">
              <mc:Choice xmlns:v="urn:schemas-microsoft-com:vml" Requires="v">
                <p:oleObj spid="_x0000_s9222" name="Chart" r:id="rId4" imgW="7772257" imgH="4114800" progId="MSGraph.Chart.8">
                  <p:embed followColorScheme="full"/>
                </p:oleObj>
              </mc:Choice>
              <mc:Fallback>
                <p:oleObj name="Chart" r:id="rId4" imgW="7772257" imgH="4114800" progId="MSGraph.Chart.8">
                  <p:embed followColorScheme="full"/>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58" y="2017713"/>
                        <a:ext cx="777818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_Navy White ESRI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twork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design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design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design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design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design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design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design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design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design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design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58F22F9-140F-4F4D-9BDA-466606385D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75D11DB-D436-4191-A26D-B84BE6D690BB}">
  <ds:schemaRefs>
    <ds:schemaRef ds:uri="http://schemas.microsoft.com/sharepoint/v3/contenttype/forms"/>
  </ds:schemaRefs>
</ds:datastoreItem>
</file>

<file path=customXml/itemProps3.xml><?xml version="1.0" encoding="utf-8"?>
<ds:datastoreItem xmlns:ds="http://schemas.openxmlformats.org/officeDocument/2006/customXml" ds:itemID="{8FC14CCD-E14E-4AF0-B462-B9298416E54E}">
  <ds:schemaRefs>
    <ds:schemaRef ds:uri="http://schemas.microsoft.com/office/2006/documentManagement/types"/>
    <ds:schemaRef ds:uri="http://purl.org/dc/dcmitype/"/>
    <ds:schemaRef ds:uri="http://purl.org/dc/terms/"/>
    <ds:schemaRef ds:uri="http://schemas.openxmlformats.org/package/2006/metadata/core-properti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Presentation_Navy White ESRI logo</Template>
  <TotalTime>514</TotalTime>
  <Words>698</Words>
  <Application>Microsoft Office PowerPoint</Application>
  <PresentationFormat>On-screen Show (4:3)</PresentationFormat>
  <Paragraphs>202</Paragraphs>
  <Slides>30</Slides>
  <Notes>30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7" baseType="lpstr">
      <vt:lpstr>Arial</vt:lpstr>
      <vt:lpstr>Calibri</vt:lpstr>
      <vt:lpstr>Tahoma</vt:lpstr>
      <vt:lpstr>Wingdings</vt:lpstr>
      <vt:lpstr>Presentation_Navy White ESRI logo</vt:lpstr>
      <vt:lpstr>Chart</vt:lpstr>
      <vt:lpstr>Microsoft Excel 97-2003 Worksheet</vt:lpstr>
      <vt:lpstr>Challenges for the future in Irish second-level education </vt:lpstr>
      <vt:lpstr>Introduction</vt:lpstr>
      <vt:lpstr>Student voice</vt:lpstr>
      <vt:lpstr>Background to the study</vt:lpstr>
      <vt:lpstr>Three aspects of student experience</vt:lpstr>
      <vt:lpstr>1. What is good teaching? Teaching methods </vt:lpstr>
      <vt:lpstr>What is good teaching?  Teacher qualities</vt:lpstr>
      <vt:lpstr>What is bad teaching?</vt:lpstr>
      <vt:lpstr>Pace of instruction (junior cycle)</vt:lpstr>
      <vt:lpstr>Teaching in the exam years</vt:lpstr>
      <vt:lpstr>Teaching methods in sixth year  (% ‘every/most classes’ for LCE/LCVP)</vt:lpstr>
      <vt:lpstr>Views of learning: LC</vt:lpstr>
      <vt:lpstr>Grinds and exam preparation</vt:lpstr>
      <vt:lpstr>2. School climate  Changes in student-teacher relations</vt:lpstr>
      <vt:lpstr>Liking school and teachers</vt:lpstr>
      <vt:lpstr>Student disaffection</vt:lpstr>
      <vt:lpstr>Impact of school climate</vt:lpstr>
      <vt:lpstr>   3. Student views of the benefits of second-level education (% ‘a lot’)</vt:lpstr>
      <vt:lpstr>Benefits: friendship</vt:lpstr>
      <vt:lpstr>Benefits: ‘education’</vt:lpstr>
      <vt:lpstr>Benefits: work/life skills</vt:lpstr>
      <vt:lpstr>Student views on the gaps in second-level education: preparation for college/work</vt:lpstr>
      <vt:lpstr>Gaps: preparation for adult life</vt:lpstr>
      <vt:lpstr>Transition to further/higher education</vt:lpstr>
      <vt:lpstr>Main challenges in first year of ET</vt:lpstr>
      <vt:lpstr>Shift to self-directed learning</vt:lpstr>
      <vt:lpstr>Conclusions </vt:lpstr>
      <vt:lpstr>Teaching and learning</vt:lpstr>
      <vt:lpstr>School climate</vt:lpstr>
      <vt:lpstr>Preparation for the future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esmmsc</dc:creator>
  <cp:lastModifiedBy>cgriffin</cp:lastModifiedBy>
  <cp:revision>51</cp:revision>
  <cp:lastPrinted>2015-01-28T14:46:47Z</cp:lastPrinted>
  <dcterms:created xsi:type="dcterms:W3CDTF">2012-01-27T09:46:46Z</dcterms:created>
  <dcterms:modified xsi:type="dcterms:W3CDTF">2015-02-03T15:51:59Z</dcterms:modified>
</cp:coreProperties>
</file>