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58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6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A7184-D016-49BF-B64D-51F206DD3135}" type="datetimeFigureOut">
              <a:rPr lang="en-IE" smtClean="0"/>
              <a:t>03/02/2015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A840-EFB2-44F2-9547-2BB1D62788C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02457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A7184-D016-49BF-B64D-51F206DD3135}" type="datetimeFigureOut">
              <a:rPr lang="en-IE" smtClean="0"/>
              <a:t>03/02/2015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A840-EFB2-44F2-9547-2BB1D62788C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53557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A7184-D016-49BF-B64D-51F206DD3135}" type="datetimeFigureOut">
              <a:rPr lang="en-IE" smtClean="0"/>
              <a:t>03/02/2015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A840-EFB2-44F2-9547-2BB1D62788C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62613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A7184-D016-49BF-B64D-51F206DD3135}" type="datetimeFigureOut">
              <a:rPr lang="en-IE" smtClean="0"/>
              <a:t>03/02/2015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A840-EFB2-44F2-9547-2BB1D62788C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46398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A7184-D016-49BF-B64D-51F206DD3135}" type="datetimeFigureOut">
              <a:rPr lang="en-IE" smtClean="0"/>
              <a:t>03/02/2015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A840-EFB2-44F2-9547-2BB1D62788C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28333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A7184-D016-49BF-B64D-51F206DD3135}" type="datetimeFigureOut">
              <a:rPr lang="en-IE" smtClean="0"/>
              <a:t>03/02/2015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A840-EFB2-44F2-9547-2BB1D62788C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30238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A7184-D016-49BF-B64D-51F206DD3135}" type="datetimeFigureOut">
              <a:rPr lang="en-IE" smtClean="0"/>
              <a:t>03/02/2015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A840-EFB2-44F2-9547-2BB1D62788C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61737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A7184-D016-49BF-B64D-51F206DD3135}" type="datetimeFigureOut">
              <a:rPr lang="en-IE" smtClean="0"/>
              <a:t>03/02/2015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A840-EFB2-44F2-9547-2BB1D62788C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58874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A7184-D016-49BF-B64D-51F206DD3135}" type="datetimeFigureOut">
              <a:rPr lang="en-IE" smtClean="0"/>
              <a:t>03/02/2015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A840-EFB2-44F2-9547-2BB1D62788C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92128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A7184-D016-49BF-B64D-51F206DD3135}" type="datetimeFigureOut">
              <a:rPr lang="en-IE" smtClean="0"/>
              <a:t>03/02/2015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A840-EFB2-44F2-9547-2BB1D62788C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67763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A7184-D016-49BF-B64D-51F206DD3135}" type="datetimeFigureOut">
              <a:rPr lang="en-IE" smtClean="0"/>
              <a:t>03/02/2015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0A840-EFB2-44F2-9547-2BB1D62788C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28421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A7184-D016-49BF-B64D-51F206DD3135}" type="datetimeFigureOut">
              <a:rPr lang="en-IE" smtClean="0"/>
              <a:t>03/02/2015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0A840-EFB2-44F2-9547-2BB1D62788C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97110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b="1" u="sng" dirty="0" smtClean="0"/>
              <a:t>Recent TUI Research</a:t>
            </a:r>
            <a:endParaRPr lang="en-IE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 dirty="0" smtClean="0"/>
          </a:p>
          <a:p>
            <a:r>
              <a:rPr lang="en-IE" smtClean="0"/>
              <a:t>David Duffy</a:t>
            </a:r>
          </a:p>
          <a:p>
            <a:r>
              <a:rPr lang="en-IE" smtClean="0"/>
              <a:t>NUI </a:t>
            </a:r>
            <a:r>
              <a:rPr lang="en-IE" dirty="0" err="1" smtClean="0"/>
              <a:t>Maynooth</a:t>
            </a:r>
            <a:r>
              <a:rPr lang="en-IE" dirty="0" smtClean="0"/>
              <a:t>, January 31</a:t>
            </a:r>
            <a:r>
              <a:rPr lang="en-IE" baseline="30000" dirty="0" smtClean="0"/>
              <a:t>st</a:t>
            </a:r>
            <a:r>
              <a:rPr lang="en-IE" dirty="0" smtClean="0"/>
              <a:t> 2015</a:t>
            </a:r>
            <a:endParaRPr lang="en-I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64" y="290945"/>
            <a:ext cx="2372591" cy="2372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6832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10515600" cy="5770274"/>
          </a:xfrm>
        </p:spPr>
      </p:pic>
    </p:spTree>
    <p:extLst>
      <p:ext uri="{BB962C8B-B14F-4D97-AF65-F5344CB8AC3E}">
        <p14:creationId xmlns:p14="http://schemas.microsoft.com/office/powerpoint/2010/main" val="31106585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10515599" cy="5811838"/>
          </a:xfrm>
        </p:spPr>
      </p:pic>
    </p:spTree>
    <p:extLst>
      <p:ext uri="{BB962C8B-B14F-4D97-AF65-F5344CB8AC3E}">
        <p14:creationId xmlns:p14="http://schemas.microsoft.com/office/powerpoint/2010/main" val="24534310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10515600" cy="5811838"/>
          </a:xfrm>
        </p:spPr>
      </p:pic>
    </p:spTree>
    <p:extLst>
      <p:ext uri="{BB962C8B-B14F-4D97-AF65-F5344CB8AC3E}">
        <p14:creationId xmlns:p14="http://schemas.microsoft.com/office/powerpoint/2010/main" val="31491916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10515599" cy="5811838"/>
          </a:xfrm>
        </p:spPr>
      </p:pic>
    </p:spTree>
    <p:extLst>
      <p:ext uri="{BB962C8B-B14F-4D97-AF65-F5344CB8AC3E}">
        <p14:creationId xmlns:p14="http://schemas.microsoft.com/office/powerpoint/2010/main" val="3077871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65125"/>
            <a:ext cx="10439399" cy="5811838"/>
          </a:xfrm>
        </p:spPr>
      </p:pic>
    </p:spTree>
    <p:extLst>
      <p:ext uri="{BB962C8B-B14F-4D97-AF65-F5344CB8AC3E}">
        <p14:creationId xmlns:p14="http://schemas.microsoft.com/office/powerpoint/2010/main" val="13867919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10515600" cy="5719763"/>
          </a:xfrm>
        </p:spPr>
      </p:pic>
    </p:spTree>
    <p:extLst>
      <p:ext uri="{BB962C8B-B14F-4D97-AF65-F5344CB8AC3E}">
        <p14:creationId xmlns:p14="http://schemas.microsoft.com/office/powerpoint/2010/main" val="15905824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2402"/>
          </a:xfrm>
        </p:spPr>
        <p:txBody>
          <a:bodyPr>
            <a:normAutofit fontScale="90000"/>
          </a:bodyPr>
          <a:lstStyle/>
          <a:p>
            <a:r>
              <a:rPr lang="en-IE" sz="2000" b="1" dirty="0" smtClean="0">
                <a:effectLst/>
              </a:rPr>
              <a:t>How has provision of guidance and counselling within quota been managed in your school (please tick all that apply)?</a:t>
            </a:r>
            <a:endParaRPr lang="en-IE" sz="2000" dirty="0"/>
          </a:p>
        </p:txBody>
      </p:sp>
      <p:pic>
        <p:nvPicPr>
          <p:cNvPr id="4" name="Content Placeholder 3" descr="6257203230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132609"/>
            <a:ext cx="10515599" cy="5044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593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3575"/>
          </a:xfrm>
        </p:spPr>
        <p:txBody>
          <a:bodyPr>
            <a:normAutofit/>
          </a:bodyPr>
          <a:lstStyle/>
          <a:p>
            <a:r>
              <a:rPr lang="en-IE" sz="2000" b="1" dirty="0" smtClean="0">
                <a:effectLst/>
              </a:rPr>
              <a:t>In the context of the provision of guidance and counselling within quota, rate the capacity of the guidance and counselling team (qualified guidance counsellors) to: </a:t>
            </a:r>
            <a:endParaRPr lang="en-IE" sz="2000" dirty="0"/>
          </a:p>
        </p:txBody>
      </p:sp>
      <p:pic>
        <p:nvPicPr>
          <p:cNvPr id="4" name="Content Placeholder 3" descr="6257203270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028700"/>
            <a:ext cx="10515600" cy="5403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071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b="1" u="sng" dirty="0" smtClean="0"/>
              <a:t>Comments on Guidance Survey</a:t>
            </a:r>
            <a:endParaRPr lang="en-IE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Comparisons with previous year interesting</a:t>
            </a:r>
          </a:p>
          <a:p>
            <a:r>
              <a:rPr lang="en-IE" dirty="0" smtClean="0"/>
              <a:t>Guidance counsellors find school management very supportive but what about Government?</a:t>
            </a:r>
          </a:p>
          <a:p>
            <a:r>
              <a:rPr lang="en-IE" dirty="0" smtClean="0"/>
              <a:t>Increase in number of non-guidance personnel, and external personnel, delivering guidance support</a:t>
            </a:r>
          </a:p>
          <a:p>
            <a:r>
              <a:rPr lang="en-IE" dirty="0" smtClean="0"/>
              <a:t>Greater difficulties for guidance counsellor in reacting to crisis situations and one-to-one/small group support</a:t>
            </a:r>
          </a:p>
          <a:p>
            <a:r>
              <a:rPr lang="en-IE" dirty="0" smtClean="0"/>
              <a:t>Significant concerns about the ability to cater for pastoral care needs  through one-to-one or small </a:t>
            </a:r>
            <a:r>
              <a:rPr lang="en-IE" dirty="0"/>
              <a:t>group support</a:t>
            </a:r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167194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8000" dirty="0" smtClean="0"/>
              <a:t>Any questions?</a:t>
            </a:r>
            <a:endParaRPr lang="en-IE" sz="8000" dirty="0"/>
          </a:p>
        </p:txBody>
      </p:sp>
    </p:spTree>
    <p:extLst>
      <p:ext uri="{BB962C8B-B14F-4D97-AF65-F5344CB8AC3E}">
        <p14:creationId xmlns:p14="http://schemas.microsoft.com/office/powerpoint/2010/main" val="2612422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b="1" u="sng" dirty="0" smtClean="0"/>
              <a:t>CPD – Survey 2014</a:t>
            </a:r>
            <a:endParaRPr lang="en-IE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IE" dirty="0" smtClean="0"/>
          </a:p>
          <a:p>
            <a:r>
              <a:rPr lang="en-IE" dirty="0" smtClean="0"/>
              <a:t>83 responses</a:t>
            </a:r>
          </a:p>
          <a:p>
            <a:r>
              <a:rPr lang="en-IE" dirty="0" smtClean="0"/>
              <a:t>Three-quarters of the responses gathered in September 2014</a:t>
            </a:r>
          </a:p>
          <a:p>
            <a:r>
              <a:rPr lang="en-IE" dirty="0" smtClean="0"/>
              <a:t>Responses gathered through survey monkey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645027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10515599" cy="5811838"/>
          </a:xfrm>
        </p:spPr>
      </p:pic>
    </p:spTree>
    <p:extLst>
      <p:ext uri="{BB962C8B-B14F-4D97-AF65-F5344CB8AC3E}">
        <p14:creationId xmlns:p14="http://schemas.microsoft.com/office/powerpoint/2010/main" val="411841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365125"/>
            <a:ext cx="10515599" cy="5811838"/>
          </a:xfrm>
        </p:spPr>
      </p:pic>
    </p:spTree>
    <p:extLst>
      <p:ext uri="{BB962C8B-B14F-4D97-AF65-F5344CB8AC3E}">
        <p14:creationId xmlns:p14="http://schemas.microsoft.com/office/powerpoint/2010/main" val="2069156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10515600" cy="5811838"/>
          </a:xfrm>
        </p:spPr>
      </p:pic>
    </p:spTree>
    <p:extLst>
      <p:ext uri="{BB962C8B-B14F-4D97-AF65-F5344CB8AC3E}">
        <p14:creationId xmlns:p14="http://schemas.microsoft.com/office/powerpoint/2010/main" val="924573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10515599" cy="5811838"/>
          </a:xfrm>
        </p:spPr>
      </p:pic>
    </p:spTree>
    <p:extLst>
      <p:ext uri="{BB962C8B-B14F-4D97-AF65-F5344CB8AC3E}">
        <p14:creationId xmlns:p14="http://schemas.microsoft.com/office/powerpoint/2010/main" val="259580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10515600" cy="5811838"/>
          </a:xfrm>
        </p:spPr>
      </p:pic>
    </p:spTree>
    <p:extLst>
      <p:ext uri="{BB962C8B-B14F-4D97-AF65-F5344CB8AC3E}">
        <p14:creationId xmlns:p14="http://schemas.microsoft.com/office/powerpoint/2010/main" val="758344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b="1" u="sng" dirty="0" smtClean="0"/>
              <a:t>Comments on CPD Survey</a:t>
            </a:r>
            <a:endParaRPr lang="en-IE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Considerable level of frustration with CPD</a:t>
            </a:r>
          </a:p>
          <a:p>
            <a:r>
              <a:rPr lang="en-IE" dirty="0" smtClean="0"/>
              <a:t>Significant sympathy for those charged with delivering CPD</a:t>
            </a:r>
          </a:p>
          <a:p>
            <a:r>
              <a:rPr lang="en-IE" dirty="0" smtClean="0"/>
              <a:t>Genuine and widespread concern about ability to confidently deliver programme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068926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b="1" u="sng" dirty="0" smtClean="0"/>
              <a:t>Guidance Support– Survey 2014</a:t>
            </a:r>
            <a:endParaRPr lang="en-IE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125 responses</a:t>
            </a:r>
          </a:p>
          <a:p>
            <a:r>
              <a:rPr lang="en-IE" dirty="0" smtClean="0"/>
              <a:t>Almost 90% </a:t>
            </a:r>
            <a:r>
              <a:rPr lang="en-IE" dirty="0"/>
              <a:t>of the responses </a:t>
            </a:r>
            <a:r>
              <a:rPr lang="en-IE" dirty="0" smtClean="0"/>
              <a:t>were gathered </a:t>
            </a:r>
            <a:r>
              <a:rPr lang="en-IE" dirty="0"/>
              <a:t>in </a:t>
            </a:r>
            <a:r>
              <a:rPr lang="en-IE" dirty="0" smtClean="0"/>
              <a:t>March </a:t>
            </a:r>
            <a:r>
              <a:rPr lang="en-IE" dirty="0"/>
              <a:t>2014</a:t>
            </a:r>
          </a:p>
          <a:p>
            <a:r>
              <a:rPr lang="en-IE" dirty="0"/>
              <a:t>Responses gathered through survey monkey</a:t>
            </a:r>
          </a:p>
          <a:p>
            <a:pPr marL="0" indent="0">
              <a:buNone/>
            </a:pPr>
            <a:endParaRPr lang="en-IE" dirty="0" smtClean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317640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200</Words>
  <Application>Microsoft Office PowerPoint</Application>
  <PresentationFormat>Widescreen</PresentationFormat>
  <Paragraphs>27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Recent TUI Research</vt:lpstr>
      <vt:lpstr>CPD – Survey 2014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Comments on CPD Survey</vt:lpstr>
      <vt:lpstr>Guidance Support– Survey 2014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has provision of guidance and counselling within quota been managed in your school (please tick all that apply)?</vt:lpstr>
      <vt:lpstr>In the context of the provision of guidance and counselling within quota, rate the capacity of the guidance and counselling team (qualified guidance counsellors) to: </vt:lpstr>
      <vt:lpstr>Comments on Guidance Survey</vt:lpstr>
      <vt:lpstr>Any 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Recent TUI Research</dc:title>
  <dc:creator>David Duffy</dc:creator>
  <cp:lastModifiedBy>cgriffin</cp:lastModifiedBy>
  <cp:revision>12</cp:revision>
  <dcterms:created xsi:type="dcterms:W3CDTF">2014-12-18T14:19:34Z</dcterms:created>
  <dcterms:modified xsi:type="dcterms:W3CDTF">2015-02-03T15:51:14Z</dcterms:modified>
</cp:coreProperties>
</file>