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73" r:id="rId3"/>
    <p:sldId id="257" r:id="rId4"/>
    <p:sldId id="260" r:id="rId5"/>
    <p:sldId id="275" r:id="rId6"/>
    <p:sldId id="265" r:id="rId7"/>
    <p:sldId id="259" r:id="rId8"/>
    <p:sldId id="274" r:id="rId9"/>
    <p:sldId id="279" r:id="rId10"/>
    <p:sldId id="280" r:id="rId11"/>
    <p:sldId id="281" r:id="rId12"/>
    <p:sldId id="262" r:id="rId13"/>
    <p:sldId id="261" r:id="rId14"/>
    <p:sldId id="277" r:id="rId15"/>
    <p:sldId id="268" r:id="rId16"/>
    <p:sldId id="278" r:id="rId17"/>
    <p:sldId id="270" r:id="rId18"/>
    <p:sldId id="263" r:id="rId19"/>
    <p:sldId id="264" r:id="rId20"/>
    <p:sldId id="272" r:id="rId21"/>
    <p:sldId id="266" r:id="rId22"/>
    <p:sldId id="267" r:id="rId23"/>
    <p:sldId id="282" r:id="rId24"/>
    <p:sldId id="283" r:id="rId25"/>
    <p:sldId id="27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D2D2E"/>
    <a:srgbClr val="6E6E6E"/>
    <a:srgbClr val="191919"/>
    <a:srgbClr val="B816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037" autoAdjust="0"/>
  </p:normalViewPr>
  <p:slideViewPr>
    <p:cSldViewPr snapToGrid="0" snapToObjects="1">
      <p:cViewPr varScale="1">
        <p:scale>
          <a:sx n="106" d="100"/>
          <a:sy n="106" d="100"/>
        </p:scale>
        <p:origin x="20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3A2BC3-DF07-4F42-9781-0863D521A3ED}" type="datetimeFigureOut">
              <a:rPr lang="en-US" smtClean="0"/>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8ED813-703C-1A48-AF6E-B5DA865294E2}" type="slidenum">
              <a:rPr lang="en-US" smtClean="0"/>
              <a:t>‹#›</a:t>
            </a:fld>
            <a:endParaRPr lang="en-US"/>
          </a:p>
        </p:txBody>
      </p:sp>
    </p:spTree>
    <p:extLst>
      <p:ext uri="{BB962C8B-B14F-4D97-AF65-F5344CB8AC3E}">
        <p14:creationId xmlns:p14="http://schemas.microsoft.com/office/powerpoint/2010/main" val="8101405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1</a:t>
            </a:fld>
            <a:endParaRPr lang="en-US"/>
          </a:p>
        </p:txBody>
      </p:sp>
    </p:spTree>
    <p:extLst>
      <p:ext uri="{BB962C8B-B14F-4D97-AF65-F5344CB8AC3E}">
        <p14:creationId xmlns:p14="http://schemas.microsoft.com/office/powerpoint/2010/main" val="2116997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AIT research project which could lead to the development of a treatment for pneumonia, was today announced as part of a €13.5m package in health research funding by Minister for Health, Leo </a:t>
            </a:r>
            <a:r>
              <a:rPr lang="en-US" sz="1200" kern="1200" dirty="0" err="1" smtClean="0">
                <a:solidFill>
                  <a:schemeClr val="tx1"/>
                </a:solidFill>
                <a:effectLst/>
                <a:latin typeface="+mn-lt"/>
                <a:ea typeface="+mn-ea"/>
                <a:cs typeface="+mn-cs"/>
              </a:rPr>
              <a:t>Varadkar</a:t>
            </a:r>
            <a:r>
              <a:rPr lang="en-US" sz="1200" kern="1200" dirty="0" smtClean="0">
                <a:solidFill>
                  <a:schemeClr val="tx1"/>
                </a:solidFill>
                <a:effectLst/>
                <a:latin typeface="+mn-lt"/>
                <a:ea typeface="+mn-ea"/>
                <a:cs typeface="+mn-cs"/>
              </a:rPr>
              <a:t> TD.</a:t>
            </a:r>
            <a:endParaRPr lang="en-I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Prof Neil Rowan from Athlone Institute of Technology and collaborators from NUI Galway will conduct research using a novel combination of adult stem cells and medicinal fungi to see if they can help the immune system fight pneumonia infections. The researchers hope the result could, in the long term, help introduce an alternative to antibiotics. </a:t>
            </a:r>
            <a:endParaRPr lang="en-I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This Health Research Board-funded project (€278,000) will target bacterial pneumonia that is the most common cause of acute lung injury and acute respiratory distress syndrome, which effect 19% of intensive care patients in Ireland. </a:t>
            </a:r>
            <a:endParaRPr lang="en-I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According to Prof Rowan: “While there have been staggering advances in medicine, pneumonia is still a common disease in Ireland accounting for approximately 5% of deaths and it is the most frequent cause of deaths worldwide. With increased use of invasive surgical processes and immunosuppression, the incidence is likely to increase in the years ahead. There is therefore a pressing need to develop novel therapies as described in this HRB project to treat these respiratory diseases. </a:t>
            </a:r>
            <a:endParaRPr lang="en-IE"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10</a:t>
            </a:fld>
            <a:endParaRPr lang="en-US"/>
          </a:p>
        </p:txBody>
      </p:sp>
    </p:spTree>
    <p:extLst>
      <p:ext uri="{BB962C8B-B14F-4D97-AF65-F5344CB8AC3E}">
        <p14:creationId xmlns:p14="http://schemas.microsoft.com/office/powerpoint/2010/main" val="247082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a link slide to allow you to go from all these stories of success to recognising that recent years have been very challenging.</a:t>
            </a:r>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11</a:t>
            </a:fld>
            <a:endParaRPr lang="en-US"/>
          </a:p>
        </p:txBody>
      </p:sp>
    </p:spTree>
    <p:extLst>
      <p:ext uri="{BB962C8B-B14F-4D97-AF65-F5344CB8AC3E}">
        <p14:creationId xmlns:p14="http://schemas.microsoft.com/office/powerpoint/2010/main" val="140394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 successes of the </a:t>
            </a:r>
            <a:r>
              <a:rPr lang="en-US" baseline="0" dirty="0" err="1" smtClean="0"/>
              <a:t>IoTs</a:t>
            </a:r>
            <a:r>
              <a:rPr lang="en-US" baseline="0" dirty="0" smtClean="0"/>
              <a:t> have been notable, recent years have proven an exceptionally challenging environment with diminishing budgets, recruitment embargoes, growing student numbers, and a far greater mix of students thereby imposing a great burden on already challenged resources.</a:t>
            </a:r>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12</a:t>
            </a:fld>
            <a:endParaRPr lang="en-US"/>
          </a:p>
        </p:txBody>
      </p:sp>
    </p:spTree>
    <p:extLst>
      <p:ext uri="{BB962C8B-B14F-4D97-AF65-F5344CB8AC3E}">
        <p14:creationId xmlns:p14="http://schemas.microsoft.com/office/powerpoint/2010/main" val="16362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13</a:t>
            </a:fld>
            <a:endParaRPr lang="en-US"/>
          </a:p>
        </p:txBody>
      </p:sp>
    </p:spTree>
    <p:extLst>
      <p:ext uri="{BB962C8B-B14F-4D97-AF65-F5344CB8AC3E}">
        <p14:creationId xmlns:p14="http://schemas.microsoft.com/office/powerpoint/2010/main" val="420020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14</a:t>
            </a:fld>
            <a:endParaRPr lang="en-US"/>
          </a:p>
        </p:txBody>
      </p:sp>
    </p:spTree>
    <p:extLst>
      <p:ext uri="{BB962C8B-B14F-4D97-AF65-F5344CB8AC3E}">
        <p14:creationId xmlns:p14="http://schemas.microsoft.com/office/powerpoint/2010/main" val="358128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“More than ever, we need a technological sector that is agile and responsive to not only the skills needs – but also the research and development needs – of a rapidly changing enterprise sector, and an increasingly diverse workforce.” – </a:t>
            </a:r>
            <a:r>
              <a:rPr lang="en-US" dirty="0" err="1" smtClean="0"/>
              <a:t>Ruairí</a:t>
            </a:r>
            <a:r>
              <a:rPr lang="en-US" dirty="0" smtClean="0"/>
              <a:t> Quinn</a:t>
            </a:r>
            <a:r>
              <a:rPr lang="en-US" baseline="0" dirty="0" smtClean="0"/>
              <a:t> – 2012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Issue of public confidence in our sector is vital. </a:t>
            </a:r>
            <a:r>
              <a:rPr lang="en-US" baseline="0" dirty="0" err="1" smtClean="0"/>
              <a:t>IoTS</a:t>
            </a:r>
            <a:r>
              <a:rPr lang="en-US" baseline="0" dirty="0" smtClean="0"/>
              <a:t> cannot afford creation of perception of multi-tiered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Important to make the point that the process of becoming a TU is one wholly rooted in review by expert international panel of quality and other metrics. While the politicians may be pursuing a local or regional agenda, ultimately this is too important an issue to allow political interference.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parallel with the issue of TUs and mergers is the proposal for all </a:t>
            </a:r>
            <a:r>
              <a:rPr lang="en-US" baseline="0" dirty="0" err="1" smtClean="0"/>
              <a:t>IoTs</a:t>
            </a:r>
            <a:r>
              <a:rPr lang="en-US" baseline="0" dirty="0" smtClean="0"/>
              <a:t> to be establish all the </a:t>
            </a:r>
            <a:r>
              <a:rPr lang="en-US" baseline="0" dirty="0" err="1" smtClean="0"/>
              <a:t>IoTs</a:t>
            </a:r>
            <a:r>
              <a:rPr lang="en-US" baseline="0" dirty="0" smtClean="0"/>
              <a:t> as awarding bodies in their own right, thereby recognising the maturation of the system. This would thereby create a more coherent HE system in the areas of QA and qualifications.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15</a:t>
            </a:fld>
            <a:endParaRPr lang="en-US"/>
          </a:p>
        </p:txBody>
      </p:sp>
    </p:spTree>
    <p:extLst>
      <p:ext uri="{BB962C8B-B14F-4D97-AF65-F5344CB8AC3E}">
        <p14:creationId xmlns:p14="http://schemas.microsoft.com/office/powerpoint/2010/main" val="277276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16</a:t>
            </a:fld>
            <a:endParaRPr lang="en-US"/>
          </a:p>
        </p:txBody>
      </p:sp>
    </p:spTree>
    <p:extLst>
      <p:ext uri="{BB962C8B-B14F-4D97-AF65-F5344CB8AC3E}">
        <p14:creationId xmlns:p14="http://schemas.microsoft.com/office/powerpoint/2010/main" val="368822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17</a:t>
            </a:fld>
            <a:endParaRPr lang="en-US"/>
          </a:p>
        </p:txBody>
      </p:sp>
    </p:spTree>
    <p:extLst>
      <p:ext uri="{BB962C8B-B14F-4D97-AF65-F5344CB8AC3E}">
        <p14:creationId xmlns:p14="http://schemas.microsoft.com/office/powerpoint/2010/main" val="2627061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Landscape document:</a:t>
            </a:r>
          </a:p>
          <a:p>
            <a:r>
              <a:rPr lang="en-US" sz="1200" b="0" i="0" u="none" strike="noStrike" kern="1200" baseline="0" dirty="0" smtClean="0">
                <a:solidFill>
                  <a:schemeClr val="tx1"/>
                </a:solidFill>
                <a:latin typeface="+mn-lt"/>
                <a:ea typeface="+mn-ea"/>
                <a:cs typeface="+mn-cs"/>
              </a:rPr>
              <a:t>An immediate priority is to enhance the quality and cost-effectiveness of provision through shared collaborative provision at under-graduate and post-graduate levels, particularly in high cost programmes, such as medicine, engineering and architecture, or programmes with limited student demand. Collaborations and alliances may also lead over time to consolidation, where this can bring academic and other benefits to the HEIs involved and the wider system. </a:t>
            </a:r>
          </a:p>
          <a:p>
            <a:endParaRPr lang="en-US" dirty="0" smtClean="0"/>
          </a:p>
          <a:p>
            <a:r>
              <a:rPr lang="en-US" sz="1200" b="0" i="0" u="none" strike="noStrike" kern="1200" baseline="0" dirty="0" smtClean="0">
                <a:solidFill>
                  <a:schemeClr val="tx1"/>
                </a:solidFill>
                <a:latin typeface="+mn-lt"/>
                <a:ea typeface="+mn-ea"/>
                <a:cs typeface="+mn-cs"/>
              </a:rPr>
              <a:t>Building on this progress, regional clusters will be created in a formal and systemic way to address the full range of higher education needs of a region and to advance regional development. All higher education institutions will actively participate in regional clusters. Collaborative arrangements between institutes and universities that enhance the quality and effectiveness of their activities are expected, and indeed will in many instances form the nucleus of regional clusters. The clusters will also facilitate extensive engagement with other education providers at all levels, as well as with enterprise, business and community stakeholders.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addition to regional clusters, collaborations that are not constrained by geography will be vital. These include mission-based clusters to guarantee the continuing provision of </a:t>
            </a:r>
            <a:r>
              <a:rPr lang="en-US" sz="1200" b="0" i="0" u="none" strike="noStrike" kern="1200" baseline="0" dirty="0" err="1" smtClean="0">
                <a:solidFill>
                  <a:schemeClr val="tx1"/>
                </a:solidFill>
                <a:latin typeface="+mn-lt"/>
                <a:ea typeface="+mn-ea"/>
                <a:cs typeface="+mn-cs"/>
              </a:rPr>
              <a:t>labour</a:t>
            </a:r>
            <a:r>
              <a:rPr lang="en-US" sz="1200" b="0" i="0" u="none" strike="noStrike" kern="1200" baseline="0" dirty="0" smtClean="0">
                <a:solidFill>
                  <a:schemeClr val="tx1"/>
                </a:solidFill>
                <a:latin typeface="+mn-lt"/>
                <a:ea typeface="+mn-ea"/>
                <a:cs typeface="+mn-cs"/>
              </a:rPr>
              <a:t>-market oriented and practice-led specialist provision in areas such as culinary arts, art and design, policing and army, tourism, agriculture, theatre/drama. 9 </a:t>
            </a:r>
          </a:p>
          <a:p>
            <a:r>
              <a:rPr lang="en-US" sz="1200" b="0" i="0" u="none" strike="noStrike" kern="1200" baseline="0" dirty="0" smtClean="0">
                <a:solidFill>
                  <a:schemeClr val="tx1"/>
                </a:solidFill>
                <a:latin typeface="+mn-lt"/>
                <a:ea typeface="+mn-ea"/>
                <a:cs typeface="+mn-cs"/>
              </a:rPr>
              <a:t>Collaboration that transcends national boundaries will become increasingly important to enhance the international connectedness and reputation of individual institutions and of the system as a whole.</a:t>
            </a:r>
          </a:p>
          <a:p>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18</a:t>
            </a:fld>
            <a:endParaRPr lang="en-US"/>
          </a:p>
        </p:txBody>
      </p:sp>
    </p:spTree>
    <p:extLst>
      <p:ext uri="{BB962C8B-B14F-4D97-AF65-F5344CB8AC3E}">
        <p14:creationId xmlns:p14="http://schemas.microsoft.com/office/powerpoint/2010/main" val="3570401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19</a:t>
            </a:fld>
            <a:endParaRPr lang="en-US"/>
          </a:p>
        </p:txBody>
      </p:sp>
    </p:spTree>
    <p:extLst>
      <p:ext uri="{BB962C8B-B14F-4D97-AF65-F5344CB8AC3E}">
        <p14:creationId xmlns:p14="http://schemas.microsoft.com/office/powerpoint/2010/main" val="1236549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Whitney Museum of American Art is</a:t>
            </a:r>
            <a:r>
              <a:rPr lang="en-US" baseline="0" dirty="0" smtClean="0"/>
              <a:t> one of the great institutions of New York, and Flora Biddle served as president until 1985.</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great HEI nurtures the interplay of ideas, people, and place in ways that serve them all. This is the role that </a:t>
            </a:r>
            <a:r>
              <a:rPr lang="en-US" dirty="0" err="1" smtClean="0"/>
              <a:t>IoTs</a:t>
            </a:r>
            <a:r>
              <a:rPr lang="en-US" dirty="0" smtClean="0"/>
              <a:t> have been fulfilling over the past 45 years.</a:t>
            </a:r>
          </a:p>
          <a:p>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2</a:t>
            </a:fld>
            <a:endParaRPr lang="en-US"/>
          </a:p>
        </p:txBody>
      </p:sp>
    </p:spTree>
    <p:extLst>
      <p:ext uri="{BB962C8B-B14F-4D97-AF65-F5344CB8AC3E}">
        <p14:creationId xmlns:p14="http://schemas.microsoft.com/office/powerpoint/2010/main" val="3387001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smtClean="0"/>
              <a:t>Caramagic</a:t>
            </a:r>
            <a:r>
              <a:rPr lang="en-IE" dirty="0" smtClean="0"/>
              <a:t>:</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IE" dirty="0" smtClean="0"/>
              <a:t>The company is developing products for a number of different sectors based on voice changing algorithms that have been licensed to the company. Its first product is a digital puppet app called </a:t>
            </a:r>
            <a:r>
              <a:rPr lang="en-IE" dirty="0" err="1" smtClean="0"/>
              <a:t>MagicFriends</a:t>
            </a:r>
            <a:r>
              <a:rPr lang="en-IE" dirty="0" smtClean="0"/>
              <a:t>.</a:t>
            </a:r>
            <a:endParaRPr lang="en-IE" i="1" dirty="0" smtClean="0"/>
          </a:p>
          <a:p>
            <a:endParaRPr lang="en-IE" dirty="0" smtClean="0"/>
          </a:p>
          <a:p>
            <a:endParaRPr lang="en-IE" dirty="0" smtClean="0"/>
          </a:p>
          <a:p>
            <a:endParaRPr lang="en-IE" dirty="0" smtClean="0"/>
          </a:p>
          <a:p>
            <a:r>
              <a:rPr lang="en-IE" dirty="0" smtClean="0"/>
              <a:t>Regional </a:t>
            </a:r>
            <a:r>
              <a:rPr lang="en-IE" dirty="0"/>
              <a:t>Level (Chapter 8)</a:t>
            </a:r>
          </a:p>
          <a:p>
            <a:r>
              <a:rPr lang="en-IE" dirty="0"/>
              <a:t>Regional structures and functions will be revised and strengthened with replacement of the </a:t>
            </a:r>
            <a:r>
              <a:rPr lang="en-IE" dirty="0" smtClean="0"/>
              <a:t>eight regional </a:t>
            </a:r>
            <a:r>
              <a:rPr lang="en-IE" dirty="0"/>
              <a:t>authorities and two assemblies by three new regional assemblies to perform an </a:t>
            </a:r>
            <a:r>
              <a:rPr lang="en-IE" dirty="0" smtClean="0"/>
              <a:t>updated range </a:t>
            </a:r>
            <a:r>
              <a:rPr lang="en-IE" dirty="0"/>
              <a:t>of strategic functions.</a:t>
            </a:r>
          </a:p>
          <a:p>
            <a:r>
              <a:rPr lang="en-IE" dirty="0"/>
              <a:t>The new regions will be as follows:</a:t>
            </a:r>
          </a:p>
          <a:p>
            <a:r>
              <a:rPr lang="en-IE" dirty="0"/>
              <a:t>• Connacht-Ulster Region</a:t>
            </a:r>
          </a:p>
          <a:p>
            <a:r>
              <a:rPr lang="en-IE" dirty="0"/>
              <a:t>• Southern Region (the province of Munster and counties Carlow, Kilkenny and Wexford)</a:t>
            </a:r>
          </a:p>
          <a:p>
            <a:r>
              <a:rPr lang="en-IE" dirty="0"/>
              <a:t>• </a:t>
            </a:r>
            <a:r>
              <a:rPr lang="en-IE" b="1" dirty="0"/>
              <a:t>Eastern-Midland Region </a:t>
            </a:r>
            <a:r>
              <a:rPr lang="en-IE" dirty="0"/>
              <a:t>(the counties of Leinster other than those in the Southern Region</a:t>
            </a:r>
            <a:r>
              <a:rPr lang="en-IE" dirty="0" smtClean="0"/>
              <a:t>)</a:t>
            </a:r>
          </a:p>
          <a:p>
            <a:endParaRPr lang="en-IE" dirty="0"/>
          </a:p>
          <a:p>
            <a:endParaRPr lang="en-IE" dirty="0" smtClean="0"/>
          </a:p>
          <a:p>
            <a:endParaRPr lang="en-IE" dirty="0" smtClean="0"/>
          </a:p>
          <a:p>
            <a:endParaRPr lang="en-IE" dirty="0"/>
          </a:p>
        </p:txBody>
      </p:sp>
      <p:sp>
        <p:nvSpPr>
          <p:cNvPr id="4" name="Slide Number Placeholder 3"/>
          <p:cNvSpPr>
            <a:spLocks noGrp="1"/>
          </p:cNvSpPr>
          <p:nvPr>
            <p:ph type="sldNum" sz="quarter" idx="10"/>
          </p:nvPr>
        </p:nvSpPr>
        <p:spPr/>
        <p:txBody>
          <a:bodyPr/>
          <a:lstStyle/>
          <a:p>
            <a:pPr>
              <a:defRPr/>
            </a:pPr>
            <a:fld id="{3ADAEF52-065D-4C0C-9AE8-1D7B43BAA9C5}" type="slidenum">
              <a:rPr lang="en-IE" smtClean="0"/>
              <a:pPr>
                <a:defRPr/>
              </a:pPr>
              <a:t>20</a:t>
            </a:fld>
            <a:endParaRPr lang="en-IE"/>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732" y="6186422"/>
            <a:ext cx="2481605" cy="146043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948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21</a:t>
            </a:fld>
            <a:endParaRPr lang="en-US"/>
          </a:p>
        </p:txBody>
      </p:sp>
    </p:spTree>
    <p:extLst>
      <p:ext uri="{BB962C8B-B14F-4D97-AF65-F5344CB8AC3E}">
        <p14:creationId xmlns:p14="http://schemas.microsoft.com/office/powerpoint/2010/main" val="3412888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22</a:t>
            </a:fld>
            <a:endParaRPr lang="en-US"/>
          </a:p>
        </p:txBody>
      </p:sp>
    </p:spTree>
    <p:extLst>
      <p:ext uri="{BB962C8B-B14F-4D97-AF65-F5344CB8AC3E}">
        <p14:creationId xmlns:p14="http://schemas.microsoft.com/office/powerpoint/2010/main" val="2011360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June 2014 10 point Campus Engage Charter on Civic and Community Engagement</a:t>
            </a:r>
            <a:r>
              <a:rPr lang="en-US" sz="1200" kern="1200" baseline="0" dirty="0" smtClean="0">
                <a:solidFill>
                  <a:schemeClr val="tx1"/>
                </a:solidFill>
                <a:latin typeface="+mn-lt"/>
                <a:ea typeface="+mn-ea"/>
                <a:cs typeface="+mn-cs"/>
              </a:rPr>
              <a:t> launched by </a:t>
            </a:r>
            <a:r>
              <a:rPr lang="en-US" sz="1200" kern="1200" baseline="0" dirty="0" err="1" smtClean="0">
                <a:solidFill>
                  <a:schemeClr val="tx1"/>
                </a:solidFill>
                <a:latin typeface="+mn-lt"/>
                <a:ea typeface="+mn-ea"/>
                <a:cs typeface="+mn-cs"/>
              </a:rPr>
              <a:t>Ruairí</a:t>
            </a:r>
            <a:r>
              <a:rPr lang="en-US" sz="1200" kern="1200" baseline="0" dirty="0" smtClean="0">
                <a:solidFill>
                  <a:schemeClr val="tx1"/>
                </a:solidFill>
                <a:latin typeface="+mn-lt"/>
                <a:ea typeface="+mn-ea"/>
                <a:cs typeface="+mn-cs"/>
              </a:rPr>
              <a:t> Quinn.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Under the Charter presidents of HEIs underscore their commitment to the civic and community engagement role and responsibilities of their institutions. Launching the Charter, Minister for Education and Skills, Mr. </a:t>
            </a:r>
            <a:r>
              <a:rPr lang="en-US" sz="1200" kern="1200" dirty="0" err="1" smtClean="0">
                <a:solidFill>
                  <a:schemeClr val="tx1"/>
                </a:solidFill>
                <a:latin typeface="+mn-lt"/>
                <a:ea typeface="+mn-ea"/>
                <a:cs typeface="+mn-cs"/>
              </a:rPr>
              <a:t>Ruairi</a:t>
            </a:r>
            <a:r>
              <a:rPr lang="en-US" sz="1200" kern="1200" dirty="0" smtClean="0">
                <a:solidFill>
                  <a:schemeClr val="tx1"/>
                </a:solidFill>
                <a:latin typeface="+mn-lt"/>
                <a:ea typeface="+mn-ea"/>
                <a:cs typeface="+mn-cs"/>
              </a:rPr>
              <a:t> Quinn T.D said, “Today is an important recognition of commitment by Ireland’s higher education institutions to build on what has been achieved to date and place Ireland at the fore internationally in terms of promoting civic and community engagement by higher education. The importance of ‘engagement’ is recognised in the National Strategy for Higher Education to 2030, and in the HEA’s performance framework, which both ask higher education institutions to engage openly with their community and wider society and for this to infuse every aspect of their mission. I congratulate all involved in the </a:t>
            </a:r>
            <a:r>
              <a:rPr lang="en-US" sz="1200" kern="1200" dirty="0" err="1" smtClean="0">
                <a:solidFill>
                  <a:schemeClr val="tx1"/>
                </a:solidFill>
                <a:latin typeface="+mn-lt"/>
                <a:ea typeface="+mn-ea"/>
                <a:cs typeface="+mn-cs"/>
              </a:rPr>
              <a:t>realisation</a:t>
            </a:r>
            <a:r>
              <a:rPr lang="en-US" sz="1200" kern="1200" dirty="0" smtClean="0">
                <a:solidFill>
                  <a:schemeClr val="tx1"/>
                </a:solidFill>
                <a:latin typeface="+mn-lt"/>
                <a:ea typeface="+mn-ea"/>
                <a:cs typeface="+mn-cs"/>
              </a:rPr>
              <a:t> of the Charter, and specifically to the Presidents for their commitment.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The launch of an Irish Charter for Civic and Community Engagement builds on the pioneering actions taken by other countries including Australia, UK and the US, who have signed up to similar agreements at national level to support and strengthen the civic role and responsibilities of higher education. </a:t>
            </a:r>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23</a:t>
            </a:fld>
            <a:endParaRPr lang="en-US"/>
          </a:p>
        </p:txBody>
      </p:sp>
    </p:spTree>
    <p:extLst>
      <p:ext uri="{BB962C8B-B14F-4D97-AF65-F5344CB8AC3E}">
        <p14:creationId xmlns:p14="http://schemas.microsoft.com/office/powerpoint/2010/main" val="2488831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Wrap-up</a:t>
            </a:r>
            <a:r>
              <a:rPr lang="en-US" baseline="0" dirty="0" smtClean="0"/>
              <a:t> slide with which to point to the fact that we’re living in very exciting and challenging times. The role of </a:t>
            </a:r>
            <a:r>
              <a:rPr lang="en-US" baseline="0" dirty="0" err="1" smtClean="0"/>
              <a:t>IoTs</a:t>
            </a:r>
            <a:r>
              <a:rPr lang="en-US" baseline="0" dirty="0" smtClean="0"/>
              <a:t> is expanding to become one of knowledge generator, innovation partner and community collaborator.</a:t>
            </a:r>
          </a:p>
          <a:p>
            <a:endParaRPr lang="en-US" baseline="0" dirty="0" smtClean="0"/>
          </a:p>
          <a:p>
            <a:r>
              <a:rPr lang="en-US" baseline="0" dirty="0" smtClean="0"/>
              <a:t>The path by which we reach our goals  will have a major bearing on the success of this venture. In that, partnerships between educational and research stakeholders and the generation of a shared vision will be key.</a:t>
            </a:r>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24</a:t>
            </a:fld>
            <a:endParaRPr lang="en-US"/>
          </a:p>
        </p:txBody>
      </p:sp>
    </p:spTree>
    <p:extLst>
      <p:ext uri="{BB962C8B-B14F-4D97-AF65-F5344CB8AC3E}">
        <p14:creationId xmlns:p14="http://schemas.microsoft.com/office/powerpoint/2010/main" val="101728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25</a:t>
            </a:fld>
            <a:endParaRPr lang="en-US"/>
          </a:p>
        </p:txBody>
      </p:sp>
    </p:spTree>
    <p:extLst>
      <p:ext uri="{BB962C8B-B14F-4D97-AF65-F5344CB8AC3E}">
        <p14:creationId xmlns:p14="http://schemas.microsoft.com/office/powerpoint/2010/main" val="112796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aseline="0" dirty="0" smtClean="0"/>
              <a:t>expectations behind the establishment of the RTCs were modest, with the original buildings constructed in such a way that they could be converted into manufacturing units if the experiment didn’t take. However, the focus on preparing work-ready graduates proved to be a successful formula, and today </a:t>
            </a:r>
            <a:r>
              <a:rPr lang="en-US" baseline="0" dirty="0" err="1" smtClean="0"/>
              <a:t>IoT</a:t>
            </a:r>
            <a:r>
              <a:rPr lang="en-US" baseline="0" dirty="0" smtClean="0"/>
              <a:t> graduates are to be found leading and working in companies and organisations throughout the world.</a:t>
            </a:r>
          </a:p>
          <a:p>
            <a:endParaRPr lang="en-US" baseline="0" dirty="0" smtClean="0"/>
          </a:p>
          <a:p>
            <a:r>
              <a:rPr lang="en-US" baseline="0" dirty="0" smtClean="0"/>
              <a:t>As the RTCs grew in number, so too did their scope and remit, extending beyond the traditional focus of training technicians to the current situation where institutes of technology offer training from further education level all the way through to PhD and post-doc work. With access to higher education in the regions, third level moved from being the preserve of the few to a real option for all. </a:t>
            </a:r>
          </a:p>
          <a:p>
            <a:endParaRPr lang="en-US" baseline="0" dirty="0" smtClean="0"/>
          </a:p>
          <a:p>
            <a:r>
              <a:rPr lang="en-US" baseline="0" dirty="0" smtClean="0"/>
              <a:t>The access agenda continues to be central to the mission of </a:t>
            </a:r>
            <a:r>
              <a:rPr lang="en-US" baseline="0" dirty="0" err="1" smtClean="0"/>
              <a:t>IoTS</a:t>
            </a:r>
            <a:r>
              <a:rPr lang="en-US" baseline="0" dirty="0" smtClean="0"/>
              <a:t>, not just in a geographic sense, which has now been extended through the provision of online education and MOOCS, but more critically in providing a location where first generation college students could feel at home, and those coming from challenging situations were afforded all the support necessary to achieve their true potential.</a:t>
            </a:r>
          </a:p>
          <a:p>
            <a:endParaRPr lang="en-US" baseline="0" dirty="0" smtClean="0"/>
          </a:p>
          <a:p>
            <a:r>
              <a:rPr lang="en-US" baseline="0" dirty="0" smtClean="0"/>
              <a:t>The current progression rate from second level to third level is 56% and it is expected to remain at this rate for the foreseeable future. The massive increase predicted over the next 15 years is purely as a result of the recent baby boom.</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3</a:t>
            </a:fld>
            <a:endParaRPr lang="en-US"/>
          </a:p>
        </p:txBody>
      </p:sp>
    </p:spTree>
    <p:extLst>
      <p:ext uri="{BB962C8B-B14F-4D97-AF65-F5344CB8AC3E}">
        <p14:creationId xmlns:p14="http://schemas.microsoft.com/office/powerpoint/2010/main" val="139232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there has been talk of mission drift within the </a:t>
            </a:r>
            <a:r>
              <a:rPr lang="en-US" dirty="0" err="1" smtClean="0"/>
              <a:t>IoTs</a:t>
            </a:r>
            <a:r>
              <a:rPr lang="en-US" dirty="0" smtClean="0"/>
              <a:t>, the evidence tells a different story in terms of the students the institutes attract and the nature of programme delivery.</a:t>
            </a:r>
          </a:p>
          <a:p>
            <a:endParaRPr lang="en-US" dirty="0" smtClean="0"/>
          </a:p>
          <a:p>
            <a:r>
              <a:rPr lang="en-US" dirty="0" smtClean="0"/>
              <a:t>While</a:t>
            </a:r>
            <a:r>
              <a:rPr lang="en-US" baseline="0" dirty="0" smtClean="0"/>
              <a:t> the recession hit all sectors of society hard, when it came to looking for a solution in terms of retraining and </a:t>
            </a:r>
            <a:r>
              <a:rPr lang="en-US" baseline="0" dirty="0" err="1" smtClean="0"/>
              <a:t>upskilling</a:t>
            </a:r>
            <a:r>
              <a:rPr lang="en-US" baseline="0" dirty="0" smtClean="0"/>
              <a:t>, mature students turned to the </a:t>
            </a:r>
            <a:r>
              <a:rPr lang="en-US" baseline="0" dirty="0" err="1" smtClean="0"/>
              <a:t>IoTs</a:t>
            </a:r>
            <a:r>
              <a:rPr lang="en-US" baseline="0" dirty="0" smtClean="0"/>
              <a:t> in their thousands. Whether it was former plumbers and plasterers now training to be electronic or mechanical engineers, production line workers seeking to become social care workers, the </a:t>
            </a:r>
            <a:r>
              <a:rPr lang="en-US" baseline="0" dirty="0" err="1" smtClean="0"/>
              <a:t>IoTs</a:t>
            </a:r>
            <a:r>
              <a:rPr lang="en-US" baseline="0" dirty="0" smtClean="0"/>
              <a:t> were the colleges of choice.</a:t>
            </a:r>
          </a:p>
          <a:p>
            <a:endParaRPr lang="en-US" baseline="0" dirty="0" smtClean="0"/>
          </a:p>
          <a:p>
            <a:r>
              <a:rPr lang="en-US" baseline="0" dirty="0" smtClean="0"/>
              <a:t>This has had a profound impact in terms of college life, with 17- and 18-year-olds now studying with and working in project groups with people who are their parents’ age. The benefits for all parties are considerable, with the fresh ideas of youth and the experience of age combining to powerful effect. </a:t>
            </a:r>
          </a:p>
        </p:txBody>
      </p:sp>
      <p:sp>
        <p:nvSpPr>
          <p:cNvPr id="4" name="Slide Number Placeholder 3"/>
          <p:cNvSpPr>
            <a:spLocks noGrp="1"/>
          </p:cNvSpPr>
          <p:nvPr>
            <p:ph type="sldNum" sz="quarter" idx="10"/>
          </p:nvPr>
        </p:nvSpPr>
        <p:spPr/>
        <p:txBody>
          <a:bodyPr/>
          <a:lstStyle/>
          <a:p>
            <a:fld id="{578ED813-703C-1A48-AF6E-B5DA865294E2}" type="slidenum">
              <a:rPr lang="en-US" smtClean="0"/>
              <a:t>4</a:t>
            </a:fld>
            <a:endParaRPr lang="en-US"/>
          </a:p>
        </p:txBody>
      </p:sp>
    </p:spTree>
    <p:extLst>
      <p:ext uri="{BB962C8B-B14F-4D97-AF65-F5344CB8AC3E}">
        <p14:creationId xmlns:p14="http://schemas.microsoft.com/office/powerpoint/2010/main" val="177133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re long-standing agreement with </a:t>
            </a:r>
            <a:r>
              <a:rPr lang="en-US" dirty="0" err="1" smtClean="0"/>
              <a:t>Offaly</a:t>
            </a:r>
            <a:r>
              <a:rPr lang="en-US" dirty="0" smtClean="0"/>
              <a:t> VEC</a:t>
            </a:r>
            <a:r>
              <a:rPr lang="en-US" baseline="0" dirty="0" smtClean="0"/>
              <a:t> </a:t>
            </a:r>
            <a:r>
              <a:rPr lang="en-US" dirty="0" smtClean="0"/>
              <a:t>and now </a:t>
            </a:r>
            <a:r>
              <a:rPr lang="en-US" dirty="0" err="1" smtClean="0"/>
              <a:t>Laois</a:t>
            </a:r>
            <a:r>
              <a:rPr lang="en-US" dirty="0" smtClean="0"/>
              <a:t> and </a:t>
            </a:r>
            <a:r>
              <a:rPr lang="en-US" dirty="0" err="1" smtClean="0"/>
              <a:t>Offaly</a:t>
            </a:r>
            <a:r>
              <a:rPr lang="en-US" dirty="0" smtClean="0"/>
              <a:t> ETB. Impact on business studies</a:t>
            </a:r>
            <a:r>
              <a:rPr lang="en-US" baseline="0" dirty="0" smtClean="0"/>
              <a:t> has been dramatic with an </a:t>
            </a:r>
            <a:r>
              <a:rPr lang="en-US" baseline="0" dirty="0" err="1" smtClean="0"/>
              <a:t>enormpus</a:t>
            </a:r>
            <a:r>
              <a:rPr lang="en-US" baseline="0" dirty="0" smtClean="0"/>
              <a:t> intake into second year of higher cert programme. However, it has also proven successful in other areas such as science and engineering.</a:t>
            </a:r>
          </a:p>
          <a:p>
            <a:endParaRPr lang="en-US" baseline="0" dirty="0" smtClean="0"/>
          </a:p>
          <a:p>
            <a:r>
              <a:rPr lang="en-US" baseline="0" dirty="0" smtClean="0"/>
              <a:t>Could also mention here the reformulated apprenticeship model, which traditionally had been delivered in partnership with the </a:t>
            </a:r>
            <a:r>
              <a:rPr lang="en-US" baseline="0" dirty="0" err="1" smtClean="0"/>
              <a:t>IoTs</a:t>
            </a:r>
            <a:r>
              <a:rPr lang="en-US" baseline="0" dirty="0" smtClean="0"/>
              <a:t>. The proposals to follow the German model, with apprenticeships being offered up to PhD level in fields such as accounting and engineering is at present alien to many Irish ears. At present, there is a call out to all providers looking for feedback and proposals and it is an area in which the </a:t>
            </a:r>
            <a:r>
              <a:rPr lang="en-US" baseline="0" dirty="0" err="1" smtClean="0"/>
              <a:t>IoTs</a:t>
            </a:r>
            <a:r>
              <a:rPr lang="en-US" baseline="0" dirty="0" smtClean="0"/>
              <a:t> are responding.</a:t>
            </a:r>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5</a:t>
            </a:fld>
            <a:endParaRPr lang="en-US"/>
          </a:p>
        </p:txBody>
      </p:sp>
    </p:spTree>
    <p:extLst>
      <p:ext uri="{BB962C8B-B14F-4D97-AF65-F5344CB8AC3E}">
        <p14:creationId xmlns:p14="http://schemas.microsoft.com/office/powerpoint/2010/main" val="261813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balance to be struck</a:t>
            </a:r>
            <a:r>
              <a:rPr lang="en-US" baseline="0" dirty="0" smtClean="0"/>
              <a:t> in offering common entry programmes that offer broad choices to students upon entering third level and the provision of highly focused offerings. In some instances the collapsing of niche offerings into single common entry programmes proved unattractive to students.</a:t>
            </a:r>
          </a:p>
          <a:p>
            <a:endParaRPr lang="en-US" baseline="0" dirty="0" smtClean="0"/>
          </a:p>
          <a:p>
            <a:r>
              <a:rPr lang="en-US" baseline="0" dirty="0" smtClean="0"/>
              <a:t>A key criteria however of higher education is that whether someone chooses a broad-based course or a highly focused one, that they acquire sufficient generic skills to enjoy flexibility and mobility in their career. While many Level 6 and 7 offerings could be classified as niche, ultimately they provide a pathway to students to follow a holistic approach to education.</a:t>
            </a:r>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6</a:t>
            </a:fld>
            <a:endParaRPr lang="en-US"/>
          </a:p>
        </p:txBody>
      </p:sp>
    </p:spTree>
    <p:extLst>
      <p:ext uri="{BB962C8B-B14F-4D97-AF65-F5344CB8AC3E}">
        <p14:creationId xmlns:p14="http://schemas.microsoft.com/office/powerpoint/2010/main" val="300837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Such</a:t>
            </a:r>
            <a:r>
              <a:rPr lang="en-US" baseline="0" dirty="0" smtClean="0"/>
              <a:t> a skilled </a:t>
            </a:r>
            <a:r>
              <a:rPr lang="en-US" baseline="0" dirty="0" err="1" smtClean="0"/>
              <a:t>labour</a:t>
            </a:r>
            <a:r>
              <a:rPr lang="en-US" baseline="0" dirty="0" smtClean="0"/>
              <a:t> force has enabled IDA Ireland to sell Ireland internationally and secure foreign direct investment. Companies like PPD, Boston Scientific and countless others have acknowledged the importance of a highly qualified workforce in the regions as being central to their decision to locate there. </a:t>
            </a:r>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7</a:t>
            </a:fld>
            <a:endParaRPr lang="en-US"/>
          </a:p>
        </p:txBody>
      </p:sp>
    </p:spTree>
    <p:extLst>
      <p:ext uri="{BB962C8B-B14F-4D97-AF65-F5344CB8AC3E}">
        <p14:creationId xmlns:p14="http://schemas.microsoft.com/office/powerpoint/2010/main" val="262475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8ED813-703C-1A48-AF6E-B5DA865294E2}" type="slidenum">
              <a:rPr lang="en-US" smtClean="0"/>
              <a:t>8</a:t>
            </a:fld>
            <a:endParaRPr lang="en-US"/>
          </a:p>
        </p:txBody>
      </p:sp>
    </p:spTree>
    <p:extLst>
      <p:ext uri="{BB962C8B-B14F-4D97-AF65-F5344CB8AC3E}">
        <p14:creationId xmlns:p14="http://schemas.microsoft.com/office/powerpoint/2010/main" val="3214774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FeedHenry</a:t>
            </a:r>
            <a:r>
              <a:rPr lang="en-US" dirty="0" smtClean="0"/>
              <a:t> was a spin-out from TSSG</a:t>
            </a:r>
            <a:r>
              <a:rPr lang="en-US" baseline="0" dirty="0" smtClean="0"/>
              <a:t> at WIT. The firm </a:t>
            </a:r>
            <a:r>
              <a:rPr lang="en-US" sz="1200" kern="1200" dirty="0" smtClean="0">
                <a:solidFill>
                  <a:schemeClr val="tx1"/>
                </a:solidFill>
                <a:latin typeface="+mn-lt"/>
                <a:ea typeface="+mn-ea"/>
                <a:cs typeface="+mn-cs"/>
              </a:rPr>
              <a:t>develops mobile internet technology that allows big companies to create specialist mobile applications.</a:t>
            </a:r>
            <a:r>
              <a:rPr lang="en-US" sz="1200" kern="1200" baseline="0" dirty="0" smtClean="0">
                <a:solidFill>
                  <a:schemeClr val="tx1"/>
                </a:solidFill>
                <a:latin typeface="+mn-lt"/>
                <a:ea typeface="+mn-ea"/>
                <a:cs typeface="+mn-cs"/>
              </a:rPr>
              <a:t> Experts estimate that </a:t>
            </a:r>
            <a:r>
              <a:rPr lang="en-US" sz="1200" kern="1200" dirty="0" smtClean="0">
                <a:solidFill>
                  <a:schemeClr val="tx1"/>
                </a:solidFill>
                <a:latin typeface="+mn-lt"/>
                <a:ea typeface="+mn-ea"/>
                <a:cs typeface="+mn-cs"/>
              </a:rPr>
              <a:t>value of the mobile apps market would grow to €28bn by 2015.</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FeedHenry</a:t>
            </a:r>
            <a:r>
              <a:rPr lang="en-US" sz="1200" kern="1200" dirty="0" smtClean="0">
                <a:solidFill>
                  <a:schemeClr val="tx1"/>
                </a:solidFill>
                <a:latin typeface="+mn-lt"/>
                <a:ea typeface="+mn-ea"/>
                <a:cs typeface="+mn-cs"/>
              </a:rPr>
              <a:t> makes 'cloud mobile application platforms' for big companies. This serves organisations that can't make do with general apps available for the general public, who turn to </a:t>
            </a:r>
            <a:r>
              <a:rPr lang="en-US" sz="1200" kern="1200" dirty="0" err="1" smtClean="0">
                <a:solidFill>
                  <a:schemeClr val="tx1"/>
                </a:solidFill>
                <a:latin typeface="+mn-lt"/>
                <a:ea typeface="+mn-ea"/>
                <a:cs typeface="+mn-cs"/>
              </a:rPr>
              <a:t>Feedhenry</a:t>
            </a:r>
            <a:r>
              <a:rPr lang="en-US" sz="1200" kern="1200" dirty="0" smtClean="0">
                <a:solidFill>
                  <a:schemeClr val="tx1"/>
                </a:solidFill>
                <a:latin typeface="+mn-lt"/>
                <a:ea typeface="+mn-ea"/>
                <a:cs typeface="+mn-cs"/>
              </a:rPr>
              <a:t> for high-end, </a:t>
            </a:r>
            <a:r>
              <a:rPr lang="en-US" sz="1200" kern="1200" dirty="0" err="1" smtClean="0">
                <a:solidFill>
                  <a:schemeClr val="tx1"/>
                </a:solidFill>
                <a:latin typeface="+mn-lt"/>
                <a:ea typeface="+mn-ea"/>
                <a:cs typeface="+mn-cs"/>
              </a:rPr>
              <a:t>specialised</a:t>
            </a:r>
            <a:r>
              <a:rPr lang="en-US" sz="1200" kern="1200" dirty="0" smtClean="0">
                <a:solidFill>
                  <a:schemeClr val="tx1"/>
                </a:solidFill>
                <a:latin typeface="+mn-lt"/>
                <a:ea typeface="+mn-ea"/>
                <a:cs typeface="+mn-cs"/>
              </a:rPr>
              <a:t> tools to let companies develop their own solutions.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mobile devices have penetrated into every aspect of enterprise computing, enterprise software customers are looking for easier and more efficient ways for their developers to build mobile applications that extend and enhance traditional enterprise applications. </a:t>
            </a:r>
            <a:r>
              <a:rPr lang="en-US" sz="1200" kern="1200" dirty="0" err="1" smtClean="0">
                <a:solidFill>
                  <a:schemeClr val="tx1"/>
                </a:solidFill>
                <a:latin typeface="+mn-lt"/>
                <a:ea typeface="+mn-ea"/>
                <a:cs typeface="+mn-cs"/>
              </a:rPr>
              <a:t>FeedHenry</a:t>
            </a:r>
            <a:r>
              <a:rPr lang="en-US" sz="1200" kern="1200" dirty="0" smtClean="0">
                <a:solidFill>
                  <a:schemeClr val="tx1"/>
                </a:solidFill>
                <a:latin typeface="+mn-lt"/>
                <a:ea typeface="+mn-ea"/>
                <a:cs typeface="+mn-cs"/>
              </a:rPr>
              <a:t> will help us enable customers to take advantage of the capabilities of mobile with the security, scalability, and reliability of Red Hat enterprise software."</a:t>
            </a:r>
            <a:endParaRPr lang="en-US" dirty="0"/>
          </a:p>
        </p:txBody>
      </p:sp>
      <p:sp>
        <p:nvSpPr>
          <p:cNvPr id="4" name="Slide Number Placeholder 3"/>
          <p:cNvSpPr>
            <a:spLocks noGrp="1"/>
          </p:cNvSpPr>
          <p:nvPr>
            <p:ph type="sldNum" sz="quarter" idx="10"/>
          </p:nvPr>
        </p:nvSpPr>
        <p:spPr/>
        <p:txBody>
          <a:bodyPr/>
          <a:lstStyle/>
          <a:p>
            <a:fld id="{578ED813-703C-1A48-AF6E-B5DA865294E2}" type="slidenum">
              <a:rPr lang="en-US" smtClean="0"/>
              <a:t>9</a:t>
            </a:fld>
            <a:endParaRPr lang="en-US"/>
          </a:p>
        </p:txBody>
      </p:sp>
    </p:spTree>
    <p:extLst>
      <p:ext uri="{BB962C8B-B14F-4D97-AF65-F5344CB8AC3E}">
        <p14:creationId xmlns:p14="http://schemas.microsoft.com/office/powerpoint/2010/main" val="3528666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A9D442DD-B0D8-7F43-95F3-6037A948228C}"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645877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A9D442DD-B0D8-7F43-95F3-6037A948228C}"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41033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A9D442DD-B0D8-7F43-95F3-6037A948228C}"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528077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A9D442DD-B0D8-7F43-95F3-6037A948228C}"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363829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A9D442DD-B0D8-7F43-95F3-6037A948228C}"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276050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A9D442DD-B0D8-7F43-95F3-6037A948228C}"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3726865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A9D442DD-B0D8-7F43-95F3-6037A948228C}" type="datetimeFigureOut">
              <a:rPr lang="en-US" smtClean="0"/>
              <a:t>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279238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A9D442DD-B0D8-7F43-95F3-6037A948228C}" type="datetimeFigureOut">
              <a:rPr lang="en-US" smtClean="0"/>
              <a:t>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315864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442DD-B0D8-7F43-95F3-6037A948228C}" type="datetimeFigureOut">
              <a:rPr lang="en-US" smtClean="0"/>
              <a:t>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120616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A9D442DD-B0D8-7F43-95F3-6037A948228C}"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381290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A9D442DD-B0D8-7F43-95F3-6037A948228C}"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7B33F-A868-344B-A4E8-85E745A6888B}" type="slidenum">
              <a:rPr lang="en-US" smtClean="0"/>
              <a:t>‹#›</a:t>
            </a:fld>
            <a:endParaRPr lang="en-US"/>
          </a:p>
        </p:txBody>
      </p:sp>
    </p:spTree>
    <p:extLst>
      <p:ext uri="{BB962C8B-B14F-4D97-AF65-F5344CB8AC3E}">
        <p14:creationId xmlns:p14="http://schemas.microsoft.com/office/powerpoint/2010/main" val="116984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442DD-B0D8-7F43-95F3-6037A948228C}" type="datetimeFigureOut">
              <a:rPr lang="en-US" smtClean="0"/>
              <a:t>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7B33F-A868-344B-A4E8-85E745A6888B}" type="slidenum">
              <a:rPr lang="en-US" smtClean="0"/>
              <a:t>‹#›</a:t>
            </a:fld>
            <a:endParaRPr lang="en-US"/>
          </a:p>
        </p:txBody>
      </p:sp>
    </p:spTree>
    <p:extLst>
      <p:ext uri="{BB962C8B-B14F-4D97-AF65-F5344CB8AC3E}">
        <p14:creationId xmlns:p14="http://schemas.microsoft.com/office/powerpoint/2010/main" val="1552068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OTI-presentation-slid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 y="0"/>
            <a:ext cx="9144000" cy="6858000"/>
          </a:xfrm>
          <a:prstGeom prst="rect">
            <a:avLst/>
          </a:prstGeom>
        </p:spPr>
      </p:pic>
      <p:sp>
        <p:nvSpPr>
          <p:cNvPr id="2" name="Title 1"/>
          <p:cNvSpPr>
            <a:spLocks noGrp="1"/>
          </p:cNvSpPr>
          <p:nvPr>
            <p:ph type="ctrTitle"/>
          </p:nvPr>
        </p:nvSpPr>
        <p:spPr/>
        <p:txBody>
          <a:bodyPr/>
          <a:lstStyle/>
          <a:p>
            <a:r>
              <a:rPr lang="en-US" b="1" dirty="0" smtClean="0">
                <a:solidFill>
                  <a:schemeClr val="bg1"/>
                </a:solidFill>
                <a:latin typeface="Calibri"/>
                <a:cs typeface="Calibri"/>
              </a:rPr>
              <a:t>Institutes of Technology and the Future of Higher Education</a:t>
            </a:r>
            <a:endParaRPr lang="en-US" b="1" dirty="0">
              <a:solidFill>
                <a:schemeClr val="bg1"/>
              </a:solidFill>
              <a:latin typeface="Calibri"/>
              <a:cs typeface="Calibri"/>
            </a:endParaRPr>
          </a:p>
        </p:txBody>
      </p:sp>
      <p:sp>
        <p:nvSpPr>
          <p:cNvPr id="3" name="Subtitle 2"/>
          <p:cNvSpPr>
            <a:spLocks noGrp="1"/>
          </p:cNvSpPr>
          <p:nvPr>
            <p:ph type="subTitle" idx="1"/>
          </p:nvPr>
        </p:nvSpPr>
        <p:spPr/>
        <p:txBody>
          <a:bodyPr/>
          <a:lstStyle/>
          <a:p>
            <a:r>
              <a:rPr lang="en-US" dirty="0" smtClean="0"/>
              <a:t>Professor Ciarán </a:t>
            </a:r>
            <a:r>
              <a:rPr lang="en-US" dirty="0" err="1" smtClean="0"/>
              <a:t>Ó</a:t>
            </a:r>
            <a:r>
              <a:rPr lang="en-US" dirty="0" smtClean="0"/>
              <a:t> </a:t>
            </a:r>
            <a:r>
              <a:rPr lang="en-US" dirty="0" err="1" smtClean="0"/>
              <a:t>Cathain</a:t>
            </a:r>
            <a:endParaRPr lang="en-US" dirty="0" smtClean="0"/>
          </a:p>
          <a:p>
            <a:r>
              <a:rPr lang="en-US" dirty="0" smtClean="0"/>
              <a:t>31 January 2015</a:t>
            </a:r>
            <a:endParaRPr lang="en-US" dirty="0"/>
          </a:p>
        </p:txBody>
      </p:sp>
      <p:sp>
        <p:nvSpPr>
          <p:cNvPr id="6" name="TextBox 5"/>
          <p:cNvSpPr txBox="1"/>
          <p:nvPr/>
        </p:nvSpPr>
        <p:spPr>
          <a:xfrm>
            <a:off x="-293821" y="161113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44477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il Rowan - HRB pneumonia funding 29.10.14.jpg"/>
          <p:cNvPicPr>
            <a:picLocks noChangeAspect="1"/>
          </p:cNvPicPr>
          <p:nvPr/>
        </p:nvPicPr>
        <p:blipFill rotWithShape="1">
          <a:blip r:embed="rId3">
            <a:extLst>
              <a:ext uri="{28A0092B-C50C-407E-A947-70E740481C1C}">
                <a14:useLocalDpi xmlns:a14="http://schemas.microsoft.com/office/drawing/2010/main" val="0"/>
              </a:ext>
            </a:extLst>
          </a:blip>
          <a:srcRect l="2392" r="4243"/>
          <a:stretch/>
        </p:blipFill>
        <p:spPr>
          <a:xfrm>
            <a:off x="0" y="0"/>
            <a:ext cx="9144000" cy="6858000"/>
          </a:xfrm>
          <a:prstGeom prst="rect">
            <a:avLst/>
          </a:prstGeom>
        </p:spPr>
      </p:pic>
      <p:sp>
        <p:nvSpPr>
          <p:cNvPr id="2" name="Title 1"/>
          <p:cNvSpPr>
            <a:spLocks noGrp="1"/>
          </p:cNvSpPr>
          <p:nvPr>
            <p:ph type="title"/>
          </p:nvPr>
        </p:nvSpPr>
        <p:spPr>
          <a:xfrm>
            <a:off x="457200" y="274638"/>
            <a:ext cx="8229600" cy="736339"/>
          </a:xfrm>
        </p:spPr>
        <p:txBody>
          <a:bodyPr>
            <a:normAutofit/>
          </a:bodyPr>
          <a:lstStyle/>
          <a:p>
            <a:pPr algn="l"/>
            <a:r>
              <a:rPr lang="en-US" sz="3200" b="1" dirty="0"/>
              <a:t>New Treatment for Pneumonia</a:t>
            </a:r>
            <a:r>
              <a:rPr lang="en-IE" sz="3200" dirty="0"/>
              <a:t> </a:t>
            </a:r>
            <a:endParaRPr lang="en-US" sz="3200" dirty="0"/>
          </a:p>
        </p:txBody>
      </p:sp>
      <p:pic>
        <p:nvPicPr>
          <p:cNvPr id="6" name="Picture 5" descr="Black layer.png"/>
          <p:cNvPicPr>
            <a:picLocks noChangeAspect="1"/>
          </p:cNvPicPr>
          <p:nvPr/>
        </p:nvPicPr>
        <p:blipFill rotWithShape="1">
          <a:blip r:embed="rId4">
            <a:alphaModFix amt="90000"/>
            <a:extLst>
              <a:ext uri="{28A0092B-C50C-407E-A947-70E740481C1C}">
                <a14:useLocalDpi xmlns:a14="http://schemas.microsoft.com/office/drawing/2010/main" val="0"/>
              </a:ext>
            </a:extLst>
          </a:blip>
          <a:srcRect b="28068"/>
          <a:stretch/>
        </p:blipFill>
        <p:spPr>
          <a:xfrm>
            <a:off x="0" y="4457718"/>
            <a:ext cx="9144000" cy="2400282"/>
          </a:xfrm>
          <a:prstGeom prst="rect">
            <a:avLst/>
          </a:prstGeom>
        </p:spPr>
      </p:pic>
      <p:sp>
        <p:nvSpPr>
          <p:cNvPr id="3" name="Content Placeholder 2"/>
          <p:cNvSpPr>
            <a:spLocks noGrp="1"/>
          </p:cNvSpPr>
          <p:nvPr>
            <p:ph idx="1"/>
          </p:nvPr>
        </p:nvSpPr>
        <p:spPr>
          <a:xfrm>
            <a:off x="457200" y="5048450"/>
            <a:ext cx="8229600" cy="1668445"/>
          </a:xfrm>
        </p:spPr>
        <p:txBody>
          <a:bodyPr>
            <a:normAutofit/>
          </a:bodyPr>
          <a:lstStyle/>
          <a:p>
            <a:r>
              <a:rPr lang="en-US" sz="2400" dirty="0" smtClean="0">
                <a:solidFill>
                  <a:srgbClr val="FFFFFF"/>
                </a:solidFill>
              </a:rPr>
              <a:t>€300k AIT research project funded by HRB</a:t>
            </a:r>
          </a:p>
          <a:p>
            <a:r>
              <a:rPr lang="en-US" sz="2400" dirty="0">
                <a:solidFill>
                  <a:srgbClr val="FFFFFF"/>
                </a:solidFill>
              </a:rPr>
              <a:t>Research </a:t>
            </a:r>
            <a:r>
              <a:rPr lang="en-US" sz="2400" dirty="0" smtClean="0">
                <a:solidFill>
                  <a:srgbClr val="FFFFFF"/>
                </a:solidFill>
              </a:rPr>
              <a:t>will use </a:t>
            </a:r>
            <a:r>
              <a:rPr lang="en-US" sz="2400" dirty="0">
                <a:solidFill>
                  <a:srgbClr val="FFFFFF"/>
                </a:solidFill>
              </a:rPr>
              <a:t>novel combination of adult stem cells and </a:t>
            </a:r>
            <a:r>
              <a:rPr lang="en-US" sz="2400" dirty="0" smtClean="0">
                <a:solidFill>
                  <a:srgbClr val="FFFFFF"/>
                </a:solidFill>
              </a:rPr>
              <a:t>magic mushrooms to </a:t>
            </a:r>
            <a:r>
              <a:rPr lang="en-US" sz="2400" dirty="0">
                <a:solidFill>
                  <a:srgbClr val="FFFFFF"/>
                </a:solidFill>
              </a:rPr>
              <a:t>see if they can help the immune system fight pneumonia infections </a:t>
            </a:r>
          </a:p>
        </p:txBody>
      </p:sp>
    </p:spTree>
    <p:extLst>
      <p:ext uri="{BB962C8B-B14F-4D97-AF65-F5344CB8AC3E}">
        <p14:creationId xmlns:p14="http://schemas.microsoft.com/office/powerpoint/2010/main" val="1193247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endParaRPr lang="en-US" dirty="0"/>
          </a:p>
        </p:txBody>
      </p:sp>
      <p:sp>
        <p:nvSpPr>
          <p:cNvPr id="3" name="Content Placeholder 2"/>
          <p:cNvSpPr>
            <a:spLocks noGrp="1"/>
          </p:cNvSpPr>
          <p:nvPr>
            <p:ph idx="1"/>
          </p:nvPr>
        </p:nvSpPr>
        <p:spPr/>
        <p:txBody>
          <a:bodyPr/>
          <a:lstStyle/>
          <a:p>
            <a:r>
              <a:rPr lang="en-US" dirty="0" smtClean="0"/>
              <a:t>s</a:t>
            </a:r>
            <a:endParaRPr lang="en-US" dirty="0"/>
          </a:p>
        </p:txBody>
      </p:sp>
      <p:pic>
        <p:nvPicPr>
          <p:cNvPr id="4" name="Picture 3" descr="Bad new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313197" cy="6858000"/>
          </a:xfrm>
          <a:prstGeom prst="rect">
            <a:avLst/>
          </a:prstGeom>
        </p:spPr>
      </p:pic>
    </p:spTree>
    <p:extLst>
      <p:ext uri="{BB962C8B-B14F-4D97-AF65-F5344CB8AC3E}">
        <p14:creationId xmlns:p14="http://schemas.microsoft.com/office/powerpoint/2010/main" val="2546173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ge-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08"/>
            <a:ext cx="9144000" cy="1366242"/>
          </a:xfrm>
          <a:prstGeom prst="rect">
            <a:avLst/>
          </a:prstGeom>
        </p:spPr>
      </p:pic>
      <p:sp>
        <p:nvSpPr>
          <p:cNvPr id="2" name="Title 1"/>
          <p:cNvSpPr>
            <a:spLocks noGrp="1"/>
          </p:cNvSpPr>
          <p:nvPr>
            <p:ph type="title"/>
          </p:nvPr>
        </p:nvSpPr>
        <p:spPr>
          <a:xfrm>
            <a:off x="457200" y="457200"/>
            <a:ext cx="8229600" cy="1143000"/>
          </a:xfrm>
        </p:spPr>
        <p:txBody>
          <a:bodyPr>
            <a:normAutofit/>
          </a:bodyPr>
          <a:lstStyle/>
          <a:p>
            <a:r>
              <a:rPr lang="en-US" sz="3400" b="1" dirty="0" smtClean="0">
                <a:solidFill>
                  <a:srgbClr val="2D2D2E"/>
                </a:solidFill>
              </a:rPr>
              <a:t>Staff and Student Numbers 2007-2013</a:t>
            </a:r>
            <a:endParaRPr lang="en-US" sz="3400" b="1" dirty="0">
              <a:solidFill>
                <a:srgbClr val="2D2D2E"/>
              </a:solidFill>
            </a:endParaRPr>
          </a:p>
        </p:txBody>
      </p:sp>
      <p:sp>
        <p:nvSpPr>
          <p:cNvPr id="3" name="Content Placeholder 2"/>
          <p:cNvSpPr>
            <a:spLocks noGrp="1"/>
          </p:cNvSpPr>
          <p:nvPr>
            <p:ph idx="1"/>
          </p:nvPr>
        </p:nvSpPr>
        <p:spPr/>
        <p:txBody>
          <a:bodyPr/>
          <a:lstStyle/>
          <a:p>
            <a:endParaRPr lang="en-US" dirty="0"/>
          </a:p>
        </p:txBody>
      </p:sp>
      <p:pic>
        <p:nvPicPr>
          <p:cNvPr id="4" name="Picture 3" descr="Staff-student numbers grap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47" y="2048435"/>
            <a:ext cx="8938521" cy="3841409"/>
          </a:xfrm>
          <a:prstGeom prst="rect">
            <a:avLst/>
          </a:prstGeom>
        </p:spPr>
      </p:pic>
    </p:spTree>
    <p:extLst>
      <p:ext uri="{BB962C8B-B14F-4D97-AF65-F5344CB8AC3E}">
        <p14:creationId xmlns:p14="http://schemas.microsoft.com/office/powerpoint/2010/main" val="3342234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08"/>
            <a:ext cx="9144000" cy="1366242"/>
          </a:xfrm>
          <a:prstGeom prst="rect">
            <a:avLst/>
          </a:prstGeom>
        </p:spPr>
      </p:pic>
      <p:sp>
        <p:nvSpPr>
          <p:cNvPr id="2" name="Title 1"/>
          <p:cNvSpPr>
            <a:spLocks noGrp="1"/>
          </p:cNvSpPr>
          <p:nvPr>
            <p:ph type="title"/>
          </p:nvPr>
        </p:nvSpPr>
        <p:spPr>
          <a:xfrm>
            <a:off x="457200" y="551334"/>
            <a:ext cx="8229600" cy="1143000"/>
          </a:xfrm>
        </p:spPr>
        <p:txBody>
          <a:bodyPr>
            <a:normAutofit/>
          </a:bodyPr>
          <a:lstStyle/>
          <a:p>
            <a:r>
              <a:rPr lang="en-US" sz="3400" b="1" dirty="0" smtClean="0">
                <a:solidFill>
                  <a:srgbClr val="2D2D2E"/>
                </a:solidFill>
              </a:rPr>
              <a:t>Funding Crisis in HE</a:t>
            </a:r>
            <a:endParaRPr lang="en-US" sz="3400" b="1" dirty="0">
              <a:solidFill>
                <a:srgbClr val="2D2D2E"/>
              </a:solidFill>
            </a:endParaRPr>
          </a:p>
        </p:txBody>
      </p:sp>
      <p:sp>
        <p:nvSpPr>
          <p:cNvPr id="3" name="Content Placeholder 2"/>
          <p:cNvSpPr>
            <a:spLocks noGrp="1"/>
          </p:cNvSpPr>
          <p:nvPr>
            <p:ph idx="1"/>
          </p:nvPr>
        </p:nvSpPr>
        <p:spPr>
          <a:xfrm>
            <a:off x="457200" y="1709275"/>
            <a:ext cx="8229600" cy="4258516"/>
          </a:xfrm>
        </p:spPr>
        <p:txBody>
          <a:bodyPr/>
          <a:lstStyle/>
          <a:p>
            <a:pPr marL="0" indent="0" algn="ctr">
              <a:buNone/>
            </a:pPr>
            <a:r>
              <a:rPr lang="en-US" dirty="0" smtClean="0"/>
              <a:t>While the student contribution charge has increased by 233% from 2007/08 to 2014/15, the total income per student fell by 22%</a:t>
            </a:r>
          </a:p>
          <a:p>
            <a:endParaRPr lang="en-US" dirty="0"/>
          </a:p>
        </p:txBody>
      </p:sp>
      <p:pic>
        <p:nvPicPr>
          <p:cNvPr id="5" name="Picture 4" descr="Euro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94" y="3455581"/>
            <a:ext cx="9144000" cy="3402419"/>
          </a:xfrm>
          <a:prstGeom prst="rect">
            <a:avLst/>
          </a:prstGeom>
        </p:spPr>
      </p:pic>
    </p:spTree>
    <p:extLst>
      <p:ext uri="{BB962C8B-B14F-4D97-AF65-F5344CB8AC3E}">
        <p14:creationId xmlns:p14="http://schemas.microsoft.com/office/powerpoint/2010/main" val="1197715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tpath.jpg"/>
          <p:cNvPicPr>
            <a:picLocks noChangeAspect="1"/>
          </p:cNvPicPr>
          <p:nvPr/>
        </p:nvPicPr>
        <p:blipFill rotWithShape="1">
          <a:blip r:embed="rId3">
            <a:extLst>
              <a:ext uri="{28A0092B-C50C-407E-A947-70E740481C1C}">
                <a14:useLocalDpi xmlns:a14="http://schemas.microsoft.com/office/drawing/2010/main" val="0"/>
              </a:ext>
            </a:extLst>
          </a:blip>
          <a:srcRect l="8395" r="7383"/>
          <a:stretch/>
        </p:blipFill>
        <p:spPr>
          <a:xfrm>
            <a:off x="0" y="0"/>
            <a:ext cx="9144000" cy="6858000"/>
          </a:xfrm>
          <a:prstGeom prst="rect">
            <a:avLst/>
          </a:prstGeom>
        </p:spPr>
      </p:pic>
      <p:sp>
        <p:nvSpPr>
          <p:cNvPr id="2" name="Title 1"/>
          <p:cNvSpPr>
            <a:spLocks noGrp="1"/>
          </p:cNvSpPr>
          <p:nvPr>
            <p:ph type="title"/>
          </p:nvPr>
        </p:nvSpPr>
        <p:spPr>
          <a:xfrm>
            <a:off x="457200" y="2913530"/>
            <a:ext cx="8229600" cy="1314823"/>
          </a:xfrm>
        </p:spPr>
        <p:txBody>
          <a:bodyPr/>
          <a:lstStyle/>
          <a:p>
            <a:r>
              <a:rPr lang="en-US" b="1" dirty="0" smtClean="0"/>
              <a:t>HE Landscape</a:t>
            </a:r>
            <a:endParaRPr lang="en-US" b="1" dirty="0"/>
          </a:p>
        </p:txBody>
      </p:sp>
      <p:sp>
        <p:nvSpPr>
          <p:cNvPr id="3" name="Content Placeholder 2"/>
          <p:cNvSpPr>
            <a:spLocks noGrp="1"/>
          </p:cNvSpPr>
          <p:nvPr>
            <p:ph idx="1"/>
          </p:nvPr>
        </p:nvSpPr>
        <p:spPr>
          <a:xfrm>
            <a:off x="457200" y="4616824"/>
            <a:ext cx="8229600" cy="1972235"/>
          </a:xfrm>
        </p:spPr>
        <p:txBody>
          <a:bodyPr/>
          <a:lstStyle/>
          <a:p>
            <a:r>
              <a:rPr lang="en-US" dirty="0" smtClean="0"/>
              <a:t>Technological universities</a:t>
            </a:r>
          </a:p>
          <a:p>
            <a:r>
              <a:rPr lang="en-US" dirty="0" smtClean="0"/>
              <a:t>Regional clusters</a:t>
            </a:r>
          </a:p>
          <a:p>
            <a:r>
              <a:rPr lang="en-US" dirty="0" smtClean="0"/>
              <a:t>Engagement</a:t>
            </a:r>
          </a:p>
          <a:p>
            <a:endParaRPr lang="en-US" dirty="0" smtClean="0"/>
          </a:p>
          <a:p>
            <a:endParaRPr lang="en-US" dirty="0"/>
          </a:p>
        </p:txBody>
      </p:sp>
    </p:spTree>
    <p:extLst>
      <p:ext uri="{BB962C8B-B14F-4D97-AF65-F5344CB8AC3E}">
        <p14:creationId xmlns:p14="http://schemas.microsoft.com/office/powerpoint/2010/main" val="1402132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Students-in-Cultural-garden.jpg"/>
          <p:cNvPicPr>
            <a:picLocks noChangeAspect="1"/>
          </p:cNvPicPr>
          <p:nvPr/>
        </p:nvPicPr>
        <p:blipFill rotWithShape="1">
          <a:blip r:embed="rId3">
            <a:extLst>
              <a:ext uri="{28A0092B-C50C-407E-A947-70E740481C1C}">
                <a14:useLocalDpi xmlns:a14="http://schemas.microsoft.com/office/drawing/2010/main" val="0"/>
              </a:ext>
            </a:extLst>
          </a:blip>
          <a:srcRect r="11152"/>
          <a:stretch/>
        </p:blipFill>
        <p:spPr>
          <a:xfrm>
            <a:off x="0" y="0"/>
            <a:ext cx="9144000" cy="6858000"/>
          </a:xfrm>
          <a:prstGeom prst="rect">
            <a:avLst/>
          </a:prstGeom>
        </p:spPr>
      </p:pic>
      <p:pic>
        <p:nvPicPr>
          <p:cNvPr id="6" name="Picture 5" descr="Blue shape.png"/>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a:off x="457201" y="956235"/>
            <a:ext cx="4637739" cy="4915647"/>
          </a:xfrm>
          <a:prstGeom prst="rect">
            <a:avLst/>
          </a:prstGeom>
        </p:spPr>
      </p:pic>
      <p:sp>
        <p:nvSpPr>
          <p:cNvPr id="3" name="Content Placeholder 2"/>
          <p:cNvSpPr>
            <a:spLocks noGrp="1"/>
          </p:cNvSpPr>
          <p:nvPr>
            <p:ph idx="1"/>
          </p:nvPr>
        </p:nvSpPr>
        <p:spPr>
          <a:xfrm>
            <a:off x="597647" y="3225521"/>
            <a:ext cx="4303059" cy="2467067"/>
          </a:xfrm>
        </p:spPr>
        <p:txBody>
          <a:bodyPr>
            <a:normAutofit lnSpcReduction="10000"/>
          </a:bodyPr>
          <a:lstStyle/>
          <a:p>
            <a:pPr marL="0" indent="0">
              <a:buNone/>
            </a:pPr>
            <a:r>
              <a:rPr lang="en-US" sz="2400" dirty="0" smtClean="0">
                <a:solidFill>
                  <a:schemeClr val="bg1"/>
                </a:solidFill>
              </a:rPr>
              <a:t>Higher education landscape to comprise coherent </a:t>
            </a:r>
            <a:r>
              <a:rPr lang="en-US" sz="2400" dirty="0">
                <a:solidFill>
                  <a:schemeClr val="bg1"/>
                </a:solidFill>
              </a:rPr>
              <a:t>system of mission-diverse</a:t>
            </a:r>
            <a:r>
              <a:rPr lang="en-US" sz="2400" dirty="0" smtClean="0">
                <a:solidFill>
                  <a:schemeClr val="bg1"/>
                </a:solidFill>
              </a:rPr>
              <a:t>, complementary</a:t>
            </a:r>
            <a:r>
              <a:rPr lang="en-US" sz="2400" dirty="0">
                <a:solidFill>
                  <a:schemeClr val="bg1"/>
                </a:solidFill>
              </a:rPr>
              <a:t>, and highly collaborative </a:t>
            </a:r>
            <a:r>
              <a:rPr lang="en-US" sz="2400" dirty="0" smtClean="0">
                <a:solidFill>
                  <a:schemeClr val="bg1"/>
                </a:solidFill>
              </a:rPr>
              <a:t>institutions </a:t>
            </a:r>
            <a:r>
              <a:rPr lang="en-US" sz="2400" dirty="0" err="1" smtClean="0">
                <a:solidFill>
                  <a:schemeClr val="bg1"/>
                </a:solidFill>
              </a:rPr>
              <a:t>characterised</a:t>
            </a:r>
            <a:r>
              <a:rPr lang="en-US" sz="2400" dirty="0" smtClean="0">
                <a:solidFill>
                  <a:schemeClr val="bg1"/>
                </a:solidFill>
              </a:rPr>
              <a:t> by diversity </a:t>
            </a:r>
            <a:r>
              <a:rPr lang="en-US" sz="2400" dirty="0">
                <a:solidFill>
                  <a:schemeClr val="bg1"/>
                </a:solidFill>
              </a:rPr>
              <a:t>and </a:t>
            </a:r>
            <a:r>
              <a:rPr lang="en-US" sz="2400" dirty="0" smtClean="0">
                <a:solidFill>
                  <a:schemeClr val="bg1"/>
                </a:solidFill>
              </a:rPr>
              <a:t>high </a:t>
            </a:r>
            <a:r>
              <a:rPr lang="en-US" sz="2400" dirty="0">
                <a:solidFill>
                  <a:schemeClr val="bg1"/>
                </a:solidFill>
              </a:rPr>
              <a:t>quality </a:t>
            </a:r>
            <a:r>
              <a:rPr lang="en-US" sz="2400" dirty="0" smtClean="0">
                <a:solidFill>
                  <a:schemeClr val="bg1"/>
                </a:solidFill>
              </a:rPr>
              <a:t>performance</a:t>
            </a:r>
          </a:p>
        </p:txBody>
      </p:sp>
      <p:sp>
        <p:nvSpPr>
          <p:cNvPr id="2" name="Title 1"/>
          <p:cNvSpPr>
            <a:spLocks noGrp="1"/>
          </p:cNvSpPr>
          <p:nvPr>
            <p:ph type="title"/>
          </p:nvPr>
        </p:nvSpPr>
        <p:spPr>
          <a:xfrm>
            <a:off x="457199" y="2082521"/>
            <a:ext cx="8229600" cy="1143000"/>
          </a:xfrm>
        </p:spPr>
        <p:txBody>
          <a:bodyPr>
            <a:normAutofit/>
          </a:bodyPr>
          <a:lstStyle/>
          <a:p>
            <a:pPr algn="l"/>
            <a:r>
              <a:rPr lang="en-US" sz="3200" b="1" dirty="0" smtClean="0">
                <a:solidFill>
                  <a:srgbClr val="FFFFFF"/>
                </a:solidFill>
              </a:rPr>
              <a:t>Technological Universities</a:t>
            </a:r>
            <a:endParaRPr lang="en-US" sz="3200" b="1" dirty="0">
              <a:solidFill>
                <a:srgbClr val="FFFFFF"/>
              </a:solidFill>
            </a:endParaRPr>
          </a:p>
        </p:txBody>
      </p:sp>
    </p:spTree>
    <p:extLst>
      <p:ext uri="{BB962C8B-B14F-4D97-AF65-F5344CB8AC3E}">
        <p14:creationId xmlns:p14="http://schemas.microsoft.com/office/powerpoint/2010/main" val="492388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a-presentation-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Heading-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26" y="3215005"/>
            <a:ext cx="4328574" cy="1850054"/>
          </a:xfrm>
          <a:prstGeom prst="rect">
            <a:avLst/>
          </a:prstGeom>
        </p:spPr>
      </p:pic>
      <p:sp>
        <p:nvSpPr>
          <p:cNvPr id="5" name="Content Placeholder 2"/>
          <p:cNvSpPr txBox="1">
            <a:spLocks/>
          </p:cNvSpPr>
          <p:nvPr/>
        </p:nvSpPr>
        <p:spPr>
          <a:xfrm>
            <a:off x="432048" y="4275245"/>
            <a:ext cx="8604448" cy="247816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a:buChar char="•"/>
            </a:pPr>
            <a:r>
              <a:rPr lang="en-US" sz="2400" dirty="0" smtClean="0">
                <a:ln w="18415" cmpd="sng">
                  <a:solidFill>
                    <a:srgbClr val="FFFFFF"/>
                  </a:solidFill>
                  <a:prstDash val="solid"/>
                </a:ln>
                <a:solidFill>
                  <a:srgbClr val="FFFFFF"/>
                </a:solidFill>
              </a:rPr>
              <a:t>Strategic </a:t>
            </a:r>
            <a:r>
              <a:rPr lang="en-US" sz="2400" dirty="0">
                <a:ln w="18415" cmpd="sng">
                  <a:solidFill>
                    <a:srgbClr val="FFFFFF"/>
                  </a:solidFill>
                  <a:prstDash val="solid"/>
                </a:ln>
                <a:solidFill>
                  <a:srgbClr val="FFFFFF"/>
                </a:solidFill>
              </a:rPr>
              <a:t>plan 2014-2018: Global Focus – Regional </a:t>
            </a:r>
            <a:r>
              <a:rPr lang="en-US" sz="2400" dirty="0" smtClean="0">
                <a:ln w="18415" cmpd="sng">
                  <a:solidFill>
                    <a:srgbClr val="FFFFFF"/>
                  </a:solidFill>
                  <a:prstDash val="solid"/>
                </a:ln>
                <a:solidFill>
                  <a:srgbClr val="FFFFFF"/>
                </a:solidFill>
              </a:rPr>
              <a:t>Impact</a:t>
            </a:r>
          </a:p>
          <a:p>
            <a:pPr marL="342900" lvl="1" indent="-342900">
              <a:buFont typeface="Arial"/>
              <a:buChar char="•"/>
            </a:pPr>
            <a:r>
              <a:rPr lang="en-US" sz="2400" dirty="0" smtClean="0">
                <a:ln w="18415" cmpd="sng">
                  <a:solidFill>
                    <a:srgbClr val="FFFFFF"/>
                  </a:solidFill>
                  <a:prstDash val="solid"/>
                </a:ln>
                <a:solidFill>
                  <a:srgbClr val="FFFFFF"/>
                </a:solidFill>
              </a:rPr>
              <a:t>Sets out vision for AIT to </a:t>
            </a:r>
            <a:r>
              <a:rPr lang="en-US" sz="2400" dirty="0" smtClean="0">
                <a:solidFill>
                  <a:srgbClr val="FFFFFF"/>
                </a:solidFill>
              </a:rPr>
              <a:t>become </a:t>
            </a:r>
            <a:r>
              <a:rPr lang="en-US" sz="2400" dirty="0">
                <a:solidFill>
                  <a:srgbClr val="FFFFFF"/>
                </a:solidFill>
              </a:rPr>
              <a:t>a </a:t>
            </a:r>
            <a:r>
              <a:rPr lang="en-US" sz="2400" dirty="0" smtClean="0">
                <a:solidFill>
                  <a:srgbClr val="FFFFFF"/>
                </a:solidFill>
              </a:rPr>
              <a:t>TU, which will </a:t>
            </a:r>
            <a:r>
              <a:rPr lang="en-US" sz="2400" dirty="0">
                <a:solidFill>
                  <a:srgbClr val="FFFFFF"/>
                </a:solidFill>
              </a:rPr>
              <a:t>amplify the best aspects of what AIT does; it will enhance reputation, and provide a platform for future growth</a:t>
            </a:r>
            <a:r>
              <a:rPr lang="en-IE" sz="2400" dirty="0">
                <a:solidFill>
                  <a:srgbClr val="FFFFFF"/>
                </a:solidFill>
              </a:rPr>
              <a:t> </a:t>
            </a:r>
          </a:p>
          <a:p>
            <a:r>
              <a:rPr lang="en-US" sz="2400" dirty="0">
                <a:solidFill>
                  <a:srgbClr val="FFFFFF"/>
                </a:solidFill>
              </a:rPr>
              <a:t>Adopting a phased </a:t>
            </a:r>
            <a:r>
              <a:rPr lang="en-US" sz="2400" dirty="0" smtClean="0">
                <a:solidFill>
                  <a:srgbClr val="FFFFFF"/>
                </a:solidFill>
              </a:rPr>
              <a:t>approach – immediate </a:t>
            </a:r>
            <a:r>
              <a:rPr lang="en-US" sz="2400" dirty="0">
                <a:solidFill>
                  <a:srgbClr val="FFFFFF"/>
                </a:solidFill>
              </a:rPr>
              <a:t>focus is on </a:t>
            </a:r>
            <a:r>
              <a:rPr lang="en-US" sz="2400" dirty="0" smtClean="0">
                <a:solidFill>
                  <a:srgbClr val="FFFFFF"/>
                </a:solidFill>
              </a:rPr>
              <a:t>quality metrics</a:t>
            </a:r>
            <a:endParaRPr lang="en-US" sz="2400" dirty="0">
              <a:solidFill>
                <a:srgbClr val="FFFFFF"/>
              </a:solidFill>
            </a:endParaRPr>
          </a:p>
          <a:p>
            <a:pPr marL="0" indent="0">
              <a:buFont typeface="Arial" pitchFamily="34" charset="0"/>
              <a:buNone/>
            </a:pPr>
            <a:endParaRPr lang="en-IE" sz="2100" dirty="0"/>
          </a:p>
        </p:txBody>
      </p:sp>
      <p:sp>
        <p:nvSpPr>
          <p:cNvPr id="2" name="TextBox 1"/>
          <p:cNvSpPr txBox="1"/>
          <p:nvPr/>
        </p:nvSpPr>
        <p:spPr>
          <a:xfrm>
            <a:off x="1090705" y="3690469"/>
            <a:ext cx="2133918" cy="584776"/>
          </a:xfrm>
          <a:prstGeom prst="rect">
            <a:avLst/>
          </a:prstGeom>
          <a:noFill/>
        </p:spPr>
        <p:txBody>
          <a:bodyPr wrap="none" rtlCol="0">
            <a:spAutoFit/>
          </a:bodyPr>
          <a:lstStyle/>
          <a:p>
            <a:r>
              <a:rPr lang="en-US" sz="3200" b="1" dirty="0" smtClean="0">
                <a:solidFill>
                  <a:srgbClr val="FFFFFF"/>
                </a:solidFill>
                <a:latin typeface="+mj-lt"/>
              </a:rPr>
              <a:t>AIT context</a:t>
            </a:r>
            <a:endParaRPr lang="en-US" sz="3200" b="1" dirty="0">
              <a:solidFill>
                <a:srgbClr val="FFFFFF"/>
              </a:solidFill>
              <a:latin typeface="+mj-lt"/>
            </a:endParaRPr>
          </a:p>
        </p:txBody>
      </p:sp>
    </p:spTree>
    <p:extLst>
      <p:ext uri="{BB962C8B-B14F-4D97-AF65-F5344CB8AC3E}">
        <p14:creationId xmlns:p14="http://schemas.microsoft.com/office/powerpoint/2010/main" val="2913594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08"/>
            <a:ext cx="9144000" cy="1366242"/>
          </a:xfrm>
          <a:prstGeom prst="rect">
            <a:avLst/>
          </a:prstGeom>
        </p:spPr>
      </p:pic>
      <p:sp>
        <p:nvSpPr>
          <p:cNvPr id="2" name="Title 1"/>
          <p:cNvSpPr>
            <a:spLocks noGrp="1"/>
          </p:cNvSpPr>
          <p:nvPr>
            <p:ph type="title"/>
          </p:nvPr>
        </p:nvSpPr>
        <p:spPr/>
        <p:txBody>
          <a:bodyPr>
            <a:normAutofit/>
          </a:bodyPr>
          <a:lstStyle/>
          <a:p>
            <a:r>
              <a:rPr lang="en-US" sz="3400" b="1" dirty="0" smtClean="0">
                <a:solidFill>
                  <a:srgbClr val="2D2D2E"/>
                </a:solidFill>
              </a:rPr>
              <a:t>To merge or not to merge?</a:t>
            </a:r>
            <a:endParaRPr lang="en-US" sz="3400" b="1" dirty="0">
              <a:solidFill>
                <a:srgbClr val="2D2D2E"/>
              </a:solidFill>
            </a:endParaRPr>
          </a:p>
        </p:txBody>
      </p:sp>
      <p:sp>
        <p:nvSpPr>
          <p:cNvPr id="3" name="Content Placeholder 2"/>
          <p:cNvSpPr>
            <a:spLocks noGrp="1"/>
          </p:cNvSpPr>
          <p:nvPr>
            <p:ph idx="1"/>
          </p:nvPr>
        </p:nvSpPr>
        <p:spPr/>
        <p:txBody>
          <a:bodyPr>
            <a:normAutofit fontScale="92500" lnSpcReduction="10000"/>
          </a:bodyPr>
          <a:lstStyle/>
          <a:p>
            <a:r>
              <a:rPr lang="en-US" dirty="0" smtClean="0"/>
              <a:t>“Mergers </a:t>
            </a:r>
            <a:r>
              <a:rPr lang="en-US" dirty="0"/>
              <a:t>will strengthen the emerging TU sector, </a:t>
            </a:r>
            <a:r>
              <a:rPr lang="en-US" dirty="0" smtClean="0"/>
              <a:t>however at </a:t>
            </a:r>
            <a:r>
              <a:rPr lang="en-US" dirty="0"/>
              <a:t>the same time the merger formula doesn’t apply in the same way in every situation, simply because every situation is not the </a:t>
            </a:r>
            <a:r>
              <a:rPr lang="en-US" dirty="0" smtClean="0"/>
              <a:t>same”</a:t>
            </a:r>
            <a:endParaRPr lang="en-US" dirty="0"/>
          </a:p>
          <a:p>
            <a:r>
              <a:rPr lang="en-US" dirty="0" smtClean="0"/>
              <a:t>“Danger</a:t>
            </a:r>
            <a:r>
              <a:rPr lang="en-US" dirty="0"/>
              <a:t>” of </a:t>
            </a:r>
            <a:r>
              <a:rPr lang="en-US" dirty="0" smtClean="0"/>
              <a:t>mergers is </a:t>
            </a:r>
            <a:r>
              <a:rPr lang="en-US" dirty="0"/>
              <a:t>that they create “inflexibility and you can get into a situation where the formula is driving the policy, rather than the policy using the formula as a tool, for achieving a better social and economic outcome</a:t>
            </a:r>
            <a:r>
              <a:rPr lang="en-US" dirty="0" smtClean="0"/>
              <a:t>”</a:t>
            </a:r>
          </a:p>
          <a:p>
            <a:pPr marL="0" indent="0" algn="r">
              <a:buNone/>
            </a:pPr>
            <a:r>
              <a:rPr lang="en-US" i="1" dirty="0" smtClean="0">
                <a:latin typeface="Calibri"/>
                <a:cs typeface="Calibri"/>
              </a:rPr>
              <a:t>– Prof Simon </a:t>
            </a:r>
            <a:r>
              <a:rPr lang="en-US" i="1" dirty="0" err="1" smtClean="0">
                <a:latin typeface="Calibri"/>
                <a:cs typeface="Calibri"/>
              </a:rPr>
              <a:t>Marginson</a:t>
            </a:r>
            <a:r>
              <a:rPr lang="en-US" i="1" dirty="0" smtClean="0">
                <a:latin typeface="Calibri"/>
                <a:cs typeface="Calibri"/>
              </a:rPr>
              <a:t>, 2014</a:t>
            </a:r>
            <a:r>
              <a:rPr lang="en-IE" i="1" dirty="0" smtClean="0">
                <a:latin typeface="Calibri"/>
                <a:cs typeface="Calibri"/>
              </a:rPr>
              <a:t> </a:t>
            </a:r>
            <a:endParaRPr lang="en-US" i="1" dirty="0">
              <a:latin typeface="Calibri"/>
              <a:cs typeface="Calibri"/>
            </a:endParaRPr>
          </a:p>
        </p:txBody>
      </p:sp>
    </p:spTree>
    <p:extLst>
      <p:ext uri="{BB962C8B-B14F-4D97-AF65-F5344CB8AC3E}">
        <p14:creationId xmlns:p14="http://schemas.microsoft.com/office/powerpoint/2010/main" val="2456481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ght bulbs.jpg"/>
          <p:cNvPicPr>
            <a:picLocks noChangeAspect="1"/>
          </p:cNvPicPr>
          <p:nvPr/>
        </p:nvPicPr>
        <p:blipFill rotWithShape="1">
          <a:blip r:embed="rId3">
            <a:extLst>
              <a:ext uri="{28A0092B-C50C-407E-A947-70E740481C1C}">
                <a14:useLocalDpi xmlns:a14="http://schemas.microsoft.com/office/drawing/2010/main" val="0"/>
              </a:ext>
            </a:extLst>
          </a:blip>
          <a:srcRect l="6975" r="4136"/>
          <a:stretch/>
        </p:blipFill>
        <p:spPr>
          <a:xfrm>
            <a:off x="1" y="-2"/>
            <a:ext cx="9144000" cy="6858001"/>
          </a:xfrm>
          <a:prstGeom prst="rect">
            <a:avLst/>
          </a:prstGeom>
        </p:spPr>
      </p:pic>
      <p:pic>
        <p:nvPicPr>
          <p:cNvPr id="6" name="Picture 5" descr="Magenta shape.png"/>
          <p:cNvPicPr>
            <a:picLocks noChangeAspect="1"/>
          </p:cNvPicPr>
          <p:nvPr/>
        </p:nvPicPr>
        <p:blipFill>
          <a:blip r:embed="rId4">
            <a:alphaModFix amt="82000"/>
            <a:extLst>
              <a:ext uri="{28A0092B-C50C-407E-A947-70E740481C1C}">
                <a14:useLocalDpi xmlns:a14="http://schemas.microsoft.com/office/drawing/2010/main" val="0"/>
              </a:ext>
            </a:extLst>
          </a:blip>
          <a:stretch>
            <a:fillRect/>
          </a:stretch>
        </p:blipFill>
        <p:spPr>
          <a:xfrm>
            <a:off x="1150470" y="692991"/>
            <a:ext cx="6663764" cy="5514859"/>
          </a:xfrm>
          <a:prstGeom prst="rect">
            <a:avLst/>
          </a:prstGeom>
        </p:spPr>
      </p:pic>
      <p:sp>
        <p:nvSpPr>
          <p:cNvPr id="3" name="Content Placeholder 2"/>
          <p:cNvSpPr>
            <a:spLocks noGrp="1"/>
          </p:cNvSpPr>
          <p:nvPr>
            <p:ph idx="1"/>
          </p:nvPr>
        </p:nvSpPr>
        <p:spPr>
          <a:xfrm>
            <a:off x="1150470" y="2719294"/>
            <a:ext cx="6409765" cy="3287059"/>
          </a:xfrm>
        </p:spPr>
        <p:txBody>
          <a:bodyPr>
            <a:normAutofit/>
          </a:bodyPr>
          <a:lstStyle/>
          <a:p>
            <a:r>
              <a:rPr lang="en-US" sz="2400" dirty="0" smtClean="0">
                <a:solidFill>
                  <a:srgbClr val="FFFFFF"/>
                </a:solidFill>
              </a:rPr>
              <a:t>Regional </a:t>
            </a:r>
            <a:r>
              <a:rPr lang="en-US" sz="2400" dirty="0">
                <a:solidFill>
                  <a:srgbClr val="FFFFFF"/>
                </a:solidFill>
              </a:rPr>
              <a:t>clusters will be created in a formal and systemic way to address the full range of higher education needs of a region and to advance regional development. </a:t>
            </a:r>
            <a:endParaRPr lang="en-US" sz="2400" dirty="0" smtClean="0">
              <a:solidFill>
                <a:srgbClr val="FFFFFF"/>
              </a:solidFill>
            </a:endParaRPr>
          </a:p>
          <a:p>
            <a:r>
              <a:rPr lang="en-US" sz="2400" dirty="0" smtClean="0">
                <a:solidFill>
                  <a:srgbClr val="FFFFFF"/>
                </a:solidFill>
              </a:rPr>
              <a:t>The </a:t>
            </a:r>
            <a:r>
              <a:rPr lang="en-US" sz="2400" dirty="0">
                <a:solidFill>
                  <a:srgbClr val="FFFFFF"/>
                </a:solidFill>
              </a:rPr>
              <a:t>clusters will also facilitate extensive engagement with other education providers at all levels, as well as with enterprise, business and community stakeholders. </a:t>
            </a:r>
          </a:p>
        </p:txBody>
      </p:sp>
      <p:sp>
        <p:nvSpPr>
          <p:cNvPr id="2" name="Title 1"/>
          <p:cNvSpPr>
            <a:spLocks noGrp="1"/>
          </p:cNvSpPr>
          <p:nvPr>
            <p:ph type="title"/>
          </p:nvPr>
        </p:nvSpPr>
        <p:spPr>
          <a:xfrm>
            <a:off x="457200" y="1768755"/>
            <a:ext cx="8229600" cy="776941"/>
          </a:xfrm>
        </p:spPr>
        <p:txBody>
          <a:bodyPr>
            <a:normAutofit/>
          </a:bodyPr>
          <a:lstStyle/>
          <a:p>
            <a:r>
              <a:rPr lang="en-US" sz="3200" b="1" dirty="0" smtClean="0">
                <a:solidFill>
                  <a:srgbClr val="FFFFFF"/>
                </a:solidFill>
              </a:rPr>
              <a:t>Regional Clusters</a:t>
            </a:r>
            <a:endParaRPr lang="en-US" sz="3200" b="1" dirty="0">
              <a:solidFill>
                <a:srgbClr val="FFFFFF"/>
              </a:solidFill>
            </a:endParaRPr>
          </a:p>
        </p:txBody>
      </p:sp>
    </p:spTree>
    <p:extLst>
      <p:ext uri="{BB962C8B-B14F-4D97-AF65-F5344CB8AC3E}">
        <p14:creationId xmlns:p14="http://schemas.microsoft.com/office/powerpoint/2010/main" val="3382874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presentation-slid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80512" cy="6885384"/>
          </a:xfrm>
          <a:prstGeom prst="rect">
            <a:avLst/>
          </a:prstGeom>
        </p:spPr>
      </p:pic>
      <p:sp>
        <p:nvSpPr>
          <p:cNvPr id="3" name="Content Placeholder 2"/>
          <p:cNvSpPr>
            <a:spLocks noGrp="1"/>
          </p:cNvSpPr>
          <p:nvPr>
            <p:ph idx="1"/>
          </p:nvPr>
        </p:nvSpPr>
        <p:spPr>
          <a:xfrm>
            <a:off x="2599764" y="926353"/>
            <a:ext cx="6320117" cy="5199810"/>
          </a:xfrm>
        </p:spPr>
        <p:txBody>
          <a:bodyPr/>
          <a:lstStyle/>
          <a:p>
            <a:r>
              <a:rPr lang="en-IE" sz="2400" dirty="0" smtClean="0">
                <a:solidFill>
                  <a:srgbClr val="FFFFFF"/>
                </a:solidFill>
              </a:rPr>
              <a:t>undergraduate </a:t>
            </a:r>
            <a:r>
              <a:rPr lang="en-IE" sz="2400" dirty="0">
                <a:solidFill>
                  <a:srgbClr val="FFFFFF"/>
                </a:solidFill>
              </a:rPr>
              <a:t>and postgraduate </a:t>
            </a:r>
            <a:r>
              <a:rPr lang="en-IE" sz="2400" dirty="0" smtClean="0">
                <a:solidFill>
                  <a:srgbClr val="FFFFFF"/>
                </a:solidFill>
              </a:rPr>
              <a:t>programmes</a:t>
            </a:r>
          </a:p>
          <a:p>
            <a:pPr lvl="1"/>
            <a:r>
              <a:rPr lang="en-IE" sz="2000" dirty="0">
                <a:solidFill>
                  <a:srgbClr val="FFFFFF"/>
                </a:solidFill>
              </a:rPr>
              <a:t>w</a:t>
            </a:r>
            <a:r>
              <a:rPr lang="en-IE" sz="2000" dirty="0" smtClean="0">
                <a:solidFill>
                  <a:srgbClr val="FFFFFF"/>
                </a:solidFill>
              </a:rPr>
              <a:t>orking towards joint </a:t>
            </a:r>
            <a:r>
              <a:rPr lang="en-IE" sz="2000" dirty="0">
                <a:solidFill>
                  <a:srgbClr val="FFFFFF"/>
                </a:solidFill>
              </a:rPr>
              <a:t>programmes in biotechnology, sport and health science </a:t>
            </a:r>
            <a:endParaRPr lang="en-IE" sz="2000" dirty="0" smtClean="0">
              <a:solidFill>
                <a:srgbClr val="FFFFFF"/>
              </a:solidFill>
            </a:endParaRPr>
          </a:p>
          <a:p>
            <a:r>
              <a:rPr lang="en-IE" sz="2400" dirty="0" smtClean="0">
                <a:solidFill>
                  <a:srgbClr val="FFFFFF"/>
                </a:solidFill>
              </a:rPr>
              <a:t>student </a:t>
            </a:r>
            <a:r>
              <a:rPr lang="en-IE" sz="2400" dirty="0">
                <a:solidFill>
                  <a:srgbClr val="FFFFFF"/>
                </a:solidFill>
              </a:rPr>
              <a:t>access and </a:t>
            </a:r>
            <a:r>
              <a:rPr lang="en-IE" sz="2400" dirty="0" smtClean="0">
                <a:solidFill>
                  <a:srgbClr val="FFFFFF"/>
                </a:solidFill>
              </a:rPr>
              <a:t>progression</a:t>
            </a:r>
            <a:endParaRPr lang="en-IE" sz="2400" dirty="0">
              <a:solidFill>
                <a:srgbClr val="FFFFFF"/>
              </a:solidFill>
            </a:endParaRPr>
          </a:p>
          <a:p>
            <a:r>
              <a:rPr lang="en-IE" sz="2400" dirty="0" smtClean="0">
                <a:solidFill>
                  <a:srgbClr val="FFFFFF"/>
                </a:solidFill>
              </a:rPr>
              <a:t>research</a:t>
            </a:r>
          </a:p>
          <a:p>
            <a:r>
              <a:rPr lang="en-IE" sz="2400" dirty="0" smtClean="0">
                <a:solidFill>
                  <a:srgbClr val="FFFFFF"/>
                </a:solidFill>
              </a:rPr>
              <a:t>commercialisation </a:t>
            </a:r>
            <a:r>
              <a:rPr lang="en-IE" sz="2400" dirty="0">
                <a:solidFill>
                  <a:srgbClr val="FFFFFF"/>
                </a:solidFill>
              </a:rPr>
              <a:t>and </a:t>
            </a:r>
            <a:r>
              <a:rPr lang="en-IE" sz="2400" dirty="0" smtClean="0">
                <a:solidFill>
                  <a:srgbClr val="FFFFFF"/>
                </a:solidFill>
              </a:rPr>
              <a:t>entrepreneurship</a:t>
            </a:r>
          </a:p>
          <a:p>
            <a:r>
              <a:rPr lang="en-IE" sz="2400" dirty="0" smtClean="0">
                <a:solidFill>
                  <a:srgbClr val="FFFFFF"/>
                </a:solidFill>
              </a:rPr>
              <a:t>internationalisation </a:t>
            </a:r>
            <a:endParaRPr lang="en-US" sz="2400" dirty="0" smtClean="0">
              <a:solidFill>
                <a:srgbClr val="FFFFFF"/>
              </a:solidFill>
            </a:endParaRPr>
          </a:p>
          <a:p>
            <a:endParaRPr lang="en-US" dirty="0">
              <a:solidFill>
                <a:srgbClr val="FFFFFF"/>
              </a:solidFill>
            </a:endParaRPr>
          </a:p>
        </p:txBody>
      </p:sp>
      <p:sp>
        <p:nvSpPr>
          <p:cNvPr id="7" name="TextBox 6"/>
          <p:cNvSpPr txBox="1"/>
          <p:nvPr/>
        </p:nvSpPr>
        <p:spPr>
          <a:xfrm>
            <a:off x="1969941" y="224118"/>
            <a:ext cx="6949940" cy="584776"/>
          </a:xfrm>
          <a:prstGeom prst="rect">
            <a:avLst/>
          </a:prstGeom>
          <a:noFill/>
        </p:spPr>
        <p:txBody>
          <a:bodyPr wrap="none" rtlCol="0">
            <a:spAutoFit/>
          </a:bodyPr>
          <a:lstStyle/>
          <a:p>
            <a:pPr algn="r"/>
            <a:r>
              <a:rPr lang="en-US" sz="3200" b="1" dirty="0">
                <a:solidFill>
                  <a:srgbClr val="FFFFFF"/>
                </a:solidFill>
              </a:rPr>
              <a:t>AIT-</a:t>
            </a:r>
            <a:r>
              <a:rPr lang="en-US" sz="3200" b="1" dirty="0" err="1">
                <a:solidFill>
                  <a:srgbClr val="FFFFFF"/>
                </a:solidFill>
              </a:rPr>
              <a:t>Maynooth</a:t>
            </a:r>
            <a:r>
              <a:rPr lang="en-US" sz="3200" b="1" dirty="0">
                <a:solidFill>
                  <a:srgbClr val="FFFFFF"/>
                </a:solidFill>
              </a:rPr>
              <a:t> University </a:t>
            </a:r>
            <a:r>
              <a:rPr lang="en-US" sz="3200" b="1" dirty="0" smtClean="0">
                <a:solidFill>
                  <a:srgbClr val="FFFFFF"/>
                </a:solidFill>
              </a:rPr>
              <a:t>collaboration</a:t>
            </a:r>
            <a:endParaRPr lang="en-US" sz="3200" dirty="0">
              <a:solidFill>
                <a:srgbClr val="FFFFFF"/>
              </a:solidFill>
            </a:endParaRPr>
          </a:p>
        </p:txBody>
      </p:sp>
    </p:spTree>
    <p:extLst>
      <p:ext uri="{BB962C8B-B14F-4D97-AF65-F5344CB8AC3E}">
        <p14:creationId xmlns:p14="http://schemas.microsoft.com/office/powerpoint/2010/main" val="522972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text-box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22" y="3300718"/>
            <a:ext cx="7667785" cy="3316824"/>
          </a:xfrm>
          <a:prstGeom prst="rect">
            <a:avLst/>
          </a:prstGeom>
        </p:spPr>
      </p:pic>
      <p:sp>
        <p:nvSpPr>
          <p:cNvPr id="3" name="Content Placeholder 2"/>
          <p:cNvSpPr>
            <a:spLocks noGrp="1"/>
          </p:cNvSpPr>
          <p:nvPr>
            <p:ph idx="1"/>
          </p:nvPr>
        </p:nvSpPr>
        <p:spPr>
          <a:xfrm>
            <a:off x="457200" y="4572000"/>
            <a:ext cx="8229600" cy="3781258"/>
          </a:xfrm>
        </p:spPr>
        <p:txBody>
          <a:bodyPr/>
          <a:lstStyle/>
          <a:p>
            <a:pPr marL="0" indent="0">
              <a:lnSpc>
                <a:spcPct val="80000"/>
              </a:lnSpc>
              <a:buNone/>
            </a:pPr>
            <a:r>
              <a:rPr lang="en-US" sz="2400" dirty="0" smtClean="0">
                <a:solidFill>
                  <a:schemeClr val="bg1"/>
                </a:solidFill>
              </a:rPr>
              <a:t>“Great </a:t>
            </a:r>
            <a:r>
              <a:rPr lang="en-US" sz="2400" dirty="0">
                <a:solidFill>
                  <a:schemeClr val="bg1"/>
                </a:solidFill>
              </a:rPr>
              <a:t>institutions are more than </a:t>
            </a:r>
            <a:r>
              <a:rPr lang="en-US" sz="2400" dirty="0" smtClean="0">
                <a:solidFill>
                  <a:schemeClr val="bg1"/>
                </a:solidFill>
              </a:rPr>
              <a:t>places. </a:t>
            </a:r>
          </a:p>
          <a:p>
            <a:pPr marL="0" indent="0">
              <a:lnSpc>
                <a:spcPct val="80000"/>
              </a:lnSpc>
              <a:buNone/>
            </a:pPr>
            <a:r>
              <a:rPr lang="en-US" sz="2400" dirty="0">
                <a:solidFill>
                  <a:schemeClr val="bg1"/>
                </a:solidFill>
              </a:rPr>
              <a:t> </a:t>
            </a:r>
            <a:r>
              <a:rPr lang="en-US" sz="2400" dirty="0" smtClean="0">
                <a:solidFill>
                  <a:schemeClr val="bg1"/>
                </a:solidFill>
              </a:rPr>
              <a:t> They’re ideas.”</a:t>
            </a:r>
          </a:p>
          <a:p>
            <a:pPr marL="0" indent="0">
              <a:lnSpc>
                <a:spcPct val="80000"/>
              </a:lnSpc>
              <a:buNone/>
            </a:pPr>
            <a:endParaRPr lang="en-US" sz="1050" dirty="0" smtClean="0">
              <a:solidFill>
                <a:schemeClr val="bg1"/>
              </a:solidFill>
            </a:endParaRPr>
          </a:p>
          <a:p>
            <a:pPr marL="0" indent="0">
              <a:lnSpc>
                <a:spcPct val="80000"/>
              </a:lnSpc>
              <a:buNone/>
            </a:pPr>
            <a:r>
              <a:rPr lang="en-US" sz="2400" i="1" dirty="0">
                <a:solidFill>
                  <a:schemeClr val="bg1"/>
                </a:solidFill>
                <a:latin typeface="Calibri"/>
                <a:cs typeface="Calibri"/>
              </a:rPr>
              <a:t> </a:t>
            </a:r>
            <a:r>
              <a:rPr lang="en-US" sz="2400" i="1" dirty="0" smtClean="0">
                <a:solidFill>
                  <a:schemeClr val="bg1"/>
                </a:solidFill>
                <a:latin typeface="Calibri"/>
                <a:cs typeface="Calibri"/>
              </a:rPr>
              <a:t> Flora Biddle, Whitney Museum</a:t>
            </a:r>
            <a:endParaRPr lang="en-US" dirty="0"/>
          </a:p>
          <a:p>
            <a:pPr marL="0" indent="0">
              <a:buNone/>
            </a:pPr>
            <a:endParaRPr lang="en-US" dirty="0"/>
          </a:p>
        </p:txBody>
      </p:sp>
    </p:spTree>
    <p:extLst>
      <p:ext uri="{BB962C8B-B14F-4D97-AF65-F5344CB8AC3E}">
        <p14:creationId xmlns:p14="http://schemas.microsoft.com/office/powerpoint/2010/main" val="3748465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ge-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08"/>
            <a:ext cx="9144000" cy="1366242"/>
          </a:xfrm>
          <a:prstGeom prst="rect">
            <a:avLst/>
          </a:prstGeom>
        </p:spPr>
      </p:pic>
      <p:sp>
        <p:nvSpPr>
          <p:cNvPr id="38" name="Rectangle 2"/>
          <p:cNvSpPr txBox="1">
            <a:spLocks noChangeArrowheads="1"/>
          </p:cNvSpPr>
          <p:nvPr/>
        </p:nvSpPr>
        <p:spPr>
          <a:xfrm>
            <a:off x="600198" y="102388"/>
            <a:ext cx="8796338" cy="138239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sz="3200" b="1" dirty="0" smtClean="0">
                <a:solidFill>
                  <a:srgbClr val="000000"/>
                </a:solidFill>
                <a:latin typeface="Calibri"/>
                <a:cs typeface="Calibri"/>
              </a:rPr>
              <a:t>Regional Development: AIT/MU collaboration</a:t>
            </a:r>
          </a:p>
        </p:txBody>
      </p:sp>
      <p:sp>
        <p:nvSpPr>
          <p:cNvPr id="8" name="Content Placeholder 7"/>
          <p:cNvSpPr>
            <a:spLocks noGrp="1"/>
          </p:cNvSpPr>
          <p:nvPr>
            <p:ph idx="1"/>
          </p:nvPr>
        </p:nvSpPr>
        <p:spPr>
          <a:xfrm>
            <a:off x="251520" y="1556792"/>
            <a:ext cx="8458200" cy="5464538"/>
          </a:xfrm>
        </p:spPr>
        <p:txBody>
          <a:bodyPr/>
          <a:lstStyle/>
          <a:p>
            <a:pPr marL="0" indent="0">
              <a:buNone/>
            </a:pPr>
            <a:endParaRPr lang="en-IE" sz="1400" dirty="0"/>
          </a:p>
          <a:p>
            <a:pPr lvl="1">
              <a:buFont typeface="Arial" panose="020B0604020202020204" pitchFamily="34" charset="0"/>
              <a:buChar char="•"/>
            </a:pPr>
            <a:r>
              <a:rPr lang="en-IE" b="1" dirty="0" smtClean="0">
                <a:latin typeface="Calibri"/>
                <a:cs typeface="Calibri"/>
              </a:rPr>
              <a:t>Entrepreneurship / enterprise development</a:t>
            </a:r>
          </a:p>
          <a:p>
            <a:pPr lvl="2">
              <a:buFont typeface="Arial" panose="020B0604020202020204" pitchFamily="34" charset="0"/>
              <a:buChar char="•"/>
            </a:pPr>
            <a:r>
              <a:rPr lang="en-IE" dirty="0" smtClean="0">
                <a:latin typeface="Calibri"/>
                <a:cs typeface="Calibri"/>
              </a:rPr>
              <a:t>New Frontiers</a:t>
            </a:r>
          </a:p>
          <a:p>
            <a:pPr lvl="2">
              <a:buFont typeface="Arial" panose="020B0604020202020204" pitchFamily="34" charset="0"/>
              <a:buChar char="•"/>
            </a:pPr>
            <a:r>
              <a:rPr lang="en-IE" dirty="0" smtClean="0">
                <a:latin typeface="Calibri"/>
                <a:cs typeface="Calibri"/>
              </a:rPr>
              <a:t>Midlands &amp; Mid-East regions</a:t>
            </a:r>
          </a:p>
          <a:p>
            <a:pPr marL="914400" lvl="2" indent="0">
              <a:buNone/>
            </a:pPr>
            <a:endParaRPr lang="en-IE" sz="1100" b="1" dirty="0" smtClean="0">
              <a:latin typeface="Calibri"/>
              <a:cs typeface="Calibri"/>
            </a:endParaRPr>
          </a:p>
          <a:p>
            <a:pPr lvl="1">
              <a:buFont typeface="Arial" panose="020B0604020202020204" pitchFamily="34" charset="0"/>
              <a:buChar char="•"/>
            </a:pPr>
            <a:r>
              <a:rPr lang="en-IE" b="1" dirty="0" smtClean="0">
                <a:latin typeface="Calibri"/>
                <a:cs typeface="Calibri"/>
              </a:rPr>
              <a:t>Knowledge </a:t>
            </a:r>
            <a:r>
              <a:rPr lang="en-IE" b="1" dirty="0">
                <a:latin typeface="Calibri"/>
                <a:cs typeface="Calibri"/>
              </a:rPr>
              <a:t>/ Technology </a:t>
            </a:r>
            <a:r>
              <a:rPr lang="en-IE" b="1" dirty="0" smtClean="0">
                <a:latin typeface="Calibri"/>
                <a:cs typeface="Calibri"/>
              </a:rPr>
              <a:t>Transfer</a:t>
            </a:r>
          </a:p>
          <a:p>
            <a:pPr lvl="2">
              <a:buFont typeface="Arial" panose="020B0604020202020204" pitchFamily="34" charset="0"/>
              <a:buChar char="•"/>
            </a:pPr>
            <a:r>
              <a:rPr lang="en-IE" dirty="0" smtClean="0">
                <a:latin typeface="Calibri"/>
                <a:cs typeface="Calibri"/>
              </a:rPr>
              <a:t>TTSI2 Consortium:  ‘A </a:t>
            </a:r>
            <a:r>
              <a:rPr lang="en-IE" dirty="0">
                <a:latin typeface="Calibri"/>
                <a:cs typeface="Calibri"/>
              </a:rPr>
              <a:t>- Excellent’ rating </a:t>
            </a:r>
            <a:r>
              <a:rPr lang="en-IE" dirty="0" smtClean="0">
                <a:latin typeface="Calibri"/>
                <a:cs typeface="Calibri"/>
              </a:rPr>
              <a:t>in 2014 </a:t>
            </a:r>
          </a:p>
          <a:p>
            <a:pPr lvl="2">
              <a:buFont typeface="Arial" panose="020B0604020202020204" pitchFamily="34" charset="0"/>
              <a:buChar char="•"/>
            </a:pPr>
            <a:r>
              <a:rPr lang="en-IE" dirty="0" smtClean="0">
                <a:latin typeface="Calibri"/>
                <a:cs typeface="Calibri"/>
              </a:rPr>
              <a:t>First </a:t>
            </a:r>
            <a:r>
              <a:rPr lang="en-IE" dirty="0">
                <a:latin typeface="Calibri"/>
                <a:cs typeface="Calibri"/>
              </a:rPr>
              <a:t>joint </a:t>
            </a:r>
            <a:r>
              <a:rPr lang="en-IE" dirty="0" smtClean="0">
                <a:latin typeface="Calibri"/>
                <a:cs typeface="Calibri"/>
              </a:rPr>
              <a:t>MU-AIT spin-out company, CaraMagic, </a:t>
            </a:r>
            <a:r>
              <a:rPr lang="en-IE" dirty="0">
                <a:latin typeface="Calibri"/>
                <a:cs typeface="Calibri"/>
              </a:rPr>
              <a:t>in </a:t>
            </a:r>
            <a:r>
              <a:rPr lang="en-IE" dirty="0" smtClean="0">
                <a:latin typeface="Calibri"/>
                <a:cs typeface="Calibri"/>
              </a:rPr>
              <a:t>2013</a:t>
            </a:r>
          </a:p>
          <a:p>
            <a:pPr marL="914400" lvl="2" indent="0">
              <a:buNone/>
            </a:pPr>
            <a:r>
              <a:rPr lang="en-IE" sz="1100" dirty="0" smtClean="0">
                <a:latin typeface="Calibri"/>
                <a:cs typeface="Calibri"/>
              </a:rPr>
              <a:t> </a:t>
            </a:r>
            <a:endParaRPr lang="en-IE" sz="1100" b="1" dirty="0" smtClean="0">
              <a:latin typeface="Calibri"/>
              <a:cs typeface="Calibri"/>
            </a:endParaRPr>
          </a:p>
          <a:p>
            <a:pPr lvl="1">
              <a:buFont typeface="Arial" panose="020B0604020202020204" pitchFamily="34" charset="0"/>
              <a:buChar char="•"/>
            </a:pPr>
            <a:r>
              <a:rPr lang="en-IE" b="1" dirty="0" smtClean="0">
                <a:latin typeface="Calibri"/>
                <a:cs typeface="Calibri"/>
              </a:rPr>
              <a:t>Structured </a:t>
            </a:r>
            <a:r>
              <a:rPr lang="en-IE" b="1" dirty="0">
                <a:latin typeface="Calibri"/>
                <a:cs typeface="Calibri"/>
              </a:rPr>
              <a:t>PG </a:t>
            </a:r>
            <a:r>
              <a:rPr lang="en-IE" b="1" dirty="0" smtClean="0">
                <a:latin typeface="Calibri"/>
                <a:cs typeface="Calibri"/>
              </a:rPr>
              <a:t>Research Provision</a:t>
            </a:r>
          </a:p>
          <a:p>
            <a:pPr lvl="2">
              <a:buFont typeface="Arial" panose="020B0604020202020204" pitchFamily="34" charset="0"/>
              <a:buChar char="•"/>
            </a:pPr>
            <a:r>
              <a:rPr lang="en-IE" dirty="0">
                <a:latin typeface="Calibri"/>
                <a:cs typeface="Calibri"/>
              </a:rPr>
              <a:t>Shared </a:t>
            </a:r>
            <a:r>
              <a:rPr lang="en-IE" dirty="0" smtClean="0">
                <a:latin typeface="Calibri"/>
                <a:cs typeface="Calibri"/>
              </a:rPr>
              <a:t>modules </a:t>
            </a:r>
            <a:endParaRPr lang="en-IE" dirty="0">
              <a:latin typeface="Calibri"/>
              <a:cs typeface="Calibri"/>
            </a:endParaRPr>
          </a:p>
          <a:p>
            <a:pPr lvl="2">
              <a:buFont typeface="Arial" panose="020B0604020202020204" pitchFamily="34" charset="0"/>
              <a:buChar char="•"/>
            </a:pPr>
            <a:r>
              <a:rPr lang="en-US" dirty="0" smtClean="0">
                <a:latin typeface="Calibri"/>
                <a:cs typeface="Calibri"/>
              </a:rPr>
              <a:t>‘Creativity </a:t>
            </a:r>
            <a:r>
              <a:rPr lang="en-US" dirty="0">
                <a:latin typeface="Calibri"/>
                <a:cs typeface="Calibri"/>
              </a:rPr>
              <a:t>&amp; </a:t>
            </a:r>
            <a:r>
              <a:rPr lang="en-US" dirty="0" smtClean="0">
                <a:latin typeface="Calibri"/>
                <a:cs typeface="Calibri"/>
              </a:rPr>
              <a:t>Entrepreneurship’</a:t>
            </a:r>
            <a:r>
              <a:rPr lang="en-IE" i="1" dirty="0">
                <a:latin typeface="Calibri"/>
                <a:cs typeface="Calibri"/>
              </a:rPr>
              <a:t/>
            </a:r>
            <a:br>
              <a:rPr lang="en-IE" i="1" dirty="0">
                <a:latin typeface="Calibri"/>
                <a:cs typeface="Calibri"/>
              </a:rPr>
            </a:br>
            <a:endParaRPr lang="en-IE" i="1" dirty="0">
              <a:latin typeface="Calibri"/>
              <a:cs typeface="Calibri"/>
            </a:endParaRPr>
          </a:p>
          <a:p>
            <a:endParaRPr lang="en-IE" dirty="0"/>
          </a:p>
        </p:txBody>
      </p:sp>
      <p:pic>
        <p:nvPicPr>
          <p:cNvPr id="3" name="Picture 2"/>
          <p:cNvPicPr>
            <a:picLocks noChangeAspect="1"/>
          </p:cNvPicPr>
          <p:nvPr/>
        </p:nvPicPr>
        <p:blipFill rotWithShape="1">
          <a:blip r:embed="rId4"/>
          <a:srcRect l="8572" t="13500" r="84047" b="75407"/>
          <a:stretch/>
        </p:blipFill>
        <p:spPr>
          <a:xfrm>
            <a:off x="730079" y="908720"/>
            <a:ext cx="1681681" cy="789834"/>
          </a:xfrm>
          <a:prstGeom prst="rect">
            <a:avLst/>
          </a:prstGeom>
        </p:spPr>
      </p:pic>
    </p:spTree>
    <p:extLst>
      <p:ext uri="{BB962C8B-B14F-4D97-AF65-F5344CB8AC3E}">
        <p14:creationId xmlns:p14="http://schemas.microsoft.com/office/powerpoint/2010/main" val="39429035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ngagement.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7355"/>
          </a:xfrm>
          <a:prstGeom prst="rect">
            <a:avLst/>
          </a:prstGeom>
        </p:spPr>
      </p:pic>
      <p:sp>
        <p:nvSpPr>
          <p:cNvPr id="2" name="Title 1"/>
          <p:cNvSpPr>
            <a:spLocks noGrp="1"/>
          </p:cNvSpPr>
          <p:nvPr>
            <p:ph type="title"/>
          </p:nvPr>
        </p:nvSpPr>
        <p:spPr>
          <a:xfrm>
            <a:off x="457200" y="274638"/>
            <a:ext cx="8229600" cy="790060"/>
          </a:xfrm>
        </p:spPr>
        <p:txBody>
          <a:bodyPr>
            <a:normAutofit/>
          </a:bodyPr>
          <a:lstStyle/>
          <a:p>
            <a:r>
              <a:rPr lang="en-US" sz="3400" b="1" dirty="0" smtClean="0">
                <a:solidFill>
                  <a:srgbClr val="2D2D2E"/>
                </a:solidFill>
              </a:rPr>
              <a:t>Engagement</a:t>
            </a:r>
            <a:endParaRPr lang="en-US" sz="3400" b="1" dirty="0">
              <a:solidFill>
                <a:srgbClr val="2D2D2E"/>
              </a:solidFill>
            </a:endParaRPr>
          </a:p>
        </p:txBody>
      </p:sp>
      <p:pic>
        <p:nvPicPr>
          <p:cNvPr id="6" name="Picture 5" descr="Black layer.png"/>
          <p:cNvPicPr>
            <a:picLocks noChangeAspect="1"/>
          </p:cNvPicPr>
          <p:nvPr/>
        </p:nvPicPr>
        <p:blipFill rotWithShape="1">
          <a:blip r:embed="rId4">
            <a:alphaModFix amt="82000"/>
            <a:extLst>
              <a:ext uri="{28A0092B-C50C-407E-A947-70E740481C1C}">
                <a14:useLocalDpi xmlns:a14="http://schemas.microsoft.com/office/drawing/2010/main" val="0"/>
              </a:ext>
            </a:extLst>
          </a:blip>
          <a:srcRect b="18119"/>
          <a:stretch/>
        </p:blipFill>
        <p:spPr>
          <a:xfrm>
            <a:off x="0" y="4125721"/>
            <a:ext cx="9144000" cy="2732279"/>
          </a:xfrm>
          <a:prstGeom prst="rect">
            <a:avLst/>
          </a:prstGeom>
        </p:spPr>
      </p:pic>
      <p:sp>
        <p:nvSpPr>
          <p:cNvPr id="3" name="Content Placeholder 2"/>
          <p:cNvSpPr>
            <a:spLocks noGrp="1"/>
          </p:cNvSpPr>
          <p:nvPr>
            <p:ph idx="1"/>
          </p:nvPr>
        </p:nvSpPr>
        <p:spPr>
          <a:xfrm>
            <a:off x="457200" y="4904241"/>
            <a:ext cx="8229600" cy="1727669"/>
          </a:xfrm>
        </p:spPr>
        <p:txBody>
          <a:bodyPr>
            <a:normAutofit/>
          </a:bodyPr>
          <a:lstStyle/>
          <a:p>
            <a:pPr marL="0" indent="0">
              <a:buNone/>
            </a:pPr>
            <a:r>
              <a:rPr lang="en-US" sz="2400" dirty="0" smtClean="0">
                <a:solidFill>
                  <a:srgbClr val="FFFFFF"/>
                </a:solidFill>
              </a:rPr>
              <a:t>“Engagement </a:t>
            </a:r>
            <a:r>
              <a:rPr lang="en-US" sz="2400" dirty="0">
                <a:solidFill>
                  <a:srgbClr val="FFFFFF"/>
                </a:solidFill>
              </a:rPr>
              <a:t>has to be an institution wide commitment, not confined to individual academics or projects. It has to embrace teaching as well as research, students as well as academics, and the full range of support services</a:t>
            </a:r>
            <a:r>
              <a:rPr lang="en-US" sz="2400" dirty="0" smtClean="0">
                <a:solidFill>
                  <a:srgbClr val="FFFFFF"/>
                </a:solidFill>
              </a:rPr>
              <a:t>.”</a:t>
            </a:r>
            <a:r>
              <a:rPr lang="en-IE" sz="2400" dirty="0">
                <a:solidFill>
                  <a:srgbClr val="FFFFFF"/>
                </a:solidFill>
              </a:rPr>
              <a:t> </a:t>
            </a:r>
            <a:r>
              <a:rPr lang="en-IE" sz="2400" dirty="0" smtClean="0">
                <a:solidFill>
                  <a:srgbClr val="FFFFFF"/>
                </a:solidFill>
              </a:rPr>
              <a:t> </a:t>
            </a:r>
            <a:r>
              <a:rPr lang="en-US" sz="2400" i="1" dirty="0" smtClean="0">
                <a:solidFill>
                  <a:srgbClr val="FFFFFF"/>
                </a:solidFill>
              </a:rPr>
              <a:t>– Goddard</a:t>
            </a:r>
            <a:endParaRPr lang="en-US" sz="2400" i="1" dirty="0">
              <a:solidFill>
                <a:srgbClr val="FFFFFF"/>
              </a:solidFill>
            </a:endParaRPr>
          </a:p>
        </p:txBody>
      </p:sp>
    </p:spTree>
    <p:extLst>
      <p:ext uri="{BB962C8B-B14F-4D97-AF65-F5344CB8AC3E}">
        <p14:creationId xmlns:p14="http://schemas.microsoft.com/office/powerpoint/2010/main" val="4211951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408"/>
            <a:ext cx="9144000" cy="1366242"/>
          </a:xfrm>
          <a:prstGeom prst="rect">
            <a:avLst/>
          </a:prstGeom>
        </p:spPr>
      </p:pic>
      <p:sp>
        <p:nvSpPr>
          <p:cNvPr id="2" name="Title 1"/>
          <p:cNvSpPr>
            <a:spLocks noGrp="1"/>
          </p:cNvSpPr>
          <p:nvPr>
            <p:ph type="title"/>
          </p:nvPr>
        </p:nvSpPr>
        <p:spPr/>
        <p:txBody>
          <a:bodyPr>
            <a:normAutofit/>
          </a:bodyPr>
          <a:lstStyle/>
          <a:p>
            <a:r>
              <a:rPr lang="en-US" sz="3400" b="1" dirty="0" smtClean="0">
                <a:solidFill>
                  <a:srgbClr val="2D2D2E"/>
                </a:solidFill>
              </a:rPr>
              <a:t>Embedded in </a:t>
            </a:r>
            <a:r>
              <a:rPr lang="en-US" sz="3400" b="1" dirty="0" err="1" smtClean="0">
                <a:solidFill>
                  <a:srgbClr val="2D2D2E"/>
                </a:solidFill>
              </a:rPr>
              <a:t>IoT</a:t>
            </a:r>
            <a:r>
              <a:rPr lang="en-US" sz="3400" b="1" dirty="0" smtClean="0">
                <a:solidFill>
                  <a:srgbClr val="2D2D2E"/>
                </a:solidFill>
              </a:rPr>
              <a:t> Strategies</a:t>
            </a:r>
            <a:endParaRPr lang="en-US" sz="3400" b="1" dirty="0">
              <a:solidFill>
                <a:srgbClr val="2D2D2E"/>
              </a:solidFill>
            </a:endParaRPr>
          </a:p>
        </p:txBody>
      </p:sp>
      <p:sp>
        <p:nvSpPr>
          <p:cNvPr id="3" name="Content Placeholder 2"/>
          <p:cNvSpPr>
            <a:spLocks noGrp="1"/>
          </p:cNvSpPr>
          <p:nvPr>
            <p:ph idx="1"/>
          </p:nvPr>
        </p:nvSpPr>
        <p:spPr>
          <a:xfrm>
            <a:off x="457200" y="1600200"/>
            <a:ext cx="8229600" cy="5044819"/>
          </a:xfrm>
        </p:spPr>
        <p:txBody>
          <a:bodyPr>
            <a:normAutofit fontScale="85000" lnSpcReduction="10000"/>
          </a:bodyPr>
          <a:lstStyle/>
          <a:p>
            <a:r>
              <a:rPr lang="en-US" b="1" dirty="0" smtClean="0"/>
              <a:t>GMIT</a:t>
            </a:r>
          </a:p>
          <a:p>
            <a:pPr lvl="1"/>
            <a:r>
              <a:rPr lang="en-US" dirty="0" smtClean="0"/>
              <a:t>Final year projects </a:t>
            </a:r>
            <a:r>
              <a:rPr lang="en-US" dirty="0" err="1" smtClean="0"/>
              <a:t>centred</a:t>
            </a:r>
            <a:r>
              <a:rPr lang="en-US" dirty="0" smtClean="0"/>
              <a:t> around </a:t>
            </a:r>
            <a:r>
              <a:rPr lang="en-US" dirty="0"/>
              <a:t>problems/challenges sourced from the business and wider </a:t>
            </a:r>
            <a:r>
              <a:rPr lang="en-US" dirty="0" smtClean="0"/>
              <a:t>communities</a:t>
            </a:r>
            <a:endParaRPr lang="en-IE" dirty="0"/>
          </a:p>
          <a:p>
            <a:pPr lvl="1"/>
            <a:r>
              <a:rPr lang="en-US" dirty="0" smtClean="0"/>
              <a:t>Promotion </a:t>
            </a:r>
            <a:r>
              <a:rPr lang="en-US" dirty="0"/>
              <a:t>and </a:t>
            </a:r>
            <a:r>
              <a:rPr lang="en-US" dirty="0" smtClean="0"/>
              <a:t>facilitation of </a:t>
            </a:r>
            <a:r>
              <a:rPr lang="en-US" dirty="0"/>
              <a:t>civic engagement </a:t>
            </a:r>
            <a:r>
              <a:rPr lang="en-US" dirty="0" smtClean="0"/>
              <a:t>modules </a:t>
            </a:r>
          </a:p>
          <a:p>
            <a:r>
              <a:rPr lang="en-IE" b="1" dirty="0" smtClean="0"/>
              <a:t>CIT</a:t>
            </a:r>
          </a:p>
          <a:p>
            <a:pPr lvl="1"/>
            <a:r>
              <a:rPr lang="en-US" dirty="0"/>
              <a:t>Extended Campus </a:t>
            </a:r>
            <a:r>
              <a:rPr lang="en-US" dirty="0" smtClean="0"/>
              <a:t>supports </a:t>
            </a:r>
            <a:r>
              <a:rPr lang="en-US" dirty="0"/>
              <a:t>two-way engagement </a:t>
            </a:r>
            <a:r>
              <a:rPr lang="en-US" dirty="0" smtClean="0"/>
              <a:t>between community and CIT </a:t>
            </a:r>
            <a:r>
              <a:rPr lang="en-US" dirty="0"/>
              <a:t>for </a:t>
            </a:r>
            <a:r>
              <a:rPr lang="en-US" dirty="0" smtClean="0"/>
              <a:t>purpose </a:t>
            </a:r>
            <a:r>
              <a:rPr lang="en-US" dirty="0"/>
              <a:t>of knowledge exchange, </a:t>
            </a:r>
            <a:r>
              <a:rPr lang="en-US" dirty="0" smtClean="0"/>
              <a:t>learning &amp; </a:t>
            </a:r>
            <a:r>
              <a:rPr lang="en-US" dirty="0"/>
              <a:t>research </a:t>
            </a:r>
            <a:r>
              <a:rPr lang="en-US" dirty="0" smtClean="0"/>
              <a:t>activities</a:t>
            </a:r>
            <a:r>
              <a:rPr lang="en-IE" dirty="0" smtClean="0"/>
              <a:t> </a:t>
            </a:r>
          </a:p>
          <a:p>
            <a:r>
              <a:rPr lang="en-IE" b="1" dirty="0" smtClean="0"/>
              <a:t>AIT</a:t>
            </a:r>
          </a:p>
          <a:p>
            <a:pPr lvl="1"/>
            <a:r>
              <a:rPr lang="en-US" dirty="0" smtClean="0"/>
              <a:t>Partnership</a:t>
            </a:r>
            <a:r>
              <a:rPr lang="en-US" dirty="0"/>
              <a:t>, collaboration and scholarship with industry to become a </a:t>
            </a:r>
            <a:r>
              <a:rPr lang="en-US" dirty="0" err="1"/>
              <a:t>centre</a:t>
            </a:r>
            <a:r>
              <a:rPr lang="en-US" dirty="0"/>
              <a:t> of excellence and influence in areas of growth in the Irish economy with particular emphasis on regional developmental opportunities</a:t>
            </a:r>
            <a:r>
              <a:rPr lang="en-US" dirty="0" smtClean="0"/>
              <a:t>.</a:t>
            </a:r>
            <a:endParaRPr lang="en-IE" dirty="0" smtClean="0"/>
          </a:p>
          <a:p>
            <a:endParaRPr lang="en-IE" dirty="0"/>
          </a:p>
          <a:p>
            <a:endParaRPr lang="en-US" dirty="0"/>
          </a:p>
        </p:txBody>
      </p:sp>
    </p:spTree>
    <p:extLst>
      <p:ext uri="{BB962C8B-B14F-4D97-AF65-F5344CB8AC3E}">
        <p14:creationId xmlns:p14="http://schemas.microsoft.com/office/powerpoint/2010/main" val="1004932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02600002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55" y="0"/>
            <a:ext cx="10282205" cy="6858000"/>
          </a:xfrm>
          <a:prstGeom prst="rect">
            <a:avLst/>
          </a:prstGeom>
        </p:spPr>
      </p:pic>
      <p:sp>
        <p:nvSpPr>
          <p:cNvPr id="3" name="Content Placeholder 2"/>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546724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ents.jpg"/>
          <p:cNvPicPr>
            <a:picLocks noChangeAspect="1"/>
          </p:cNvPicPr>
          <p:nvPr/>
        </p:nvPicPr>
        <p:blipFill rotWithShape="1">
          <a:blip r:embed="rId3">
            <a:extLst>
              <a:ext uri="{28A0092B-C50C-407E-A947-70E740481C1C}">
                <a14:useLocalDpi xmlns:a14="http://schemas.microsoft.com/office/drawing/2010/main" val="0"/>
              </a:ext>
            </a:extLst>
          </a:blip>
          <a:srcRect l="11261"/>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dirty="0"/>
          </a:p>
        </p:txBody>
      </p:sp>
      <p:pic>
        <p:nvPicPr>
          <p:cNvPr id="5" name="Picture 4" descr="Black layer.png"/>
          <p:cNvPicPr>
            <a:picLocks noChangeAspect="1"/>
          </p:cNvPicPr>
          <p:nvPr/>
        </p:nvPicPr>
        <p:blipFill rotWithShape="1">
          <a:blip r:embed="rId4">
            <a:alphaModFix amt="85000"/>
            <a:extLst>
              <a:ext uri="{28A0092B-C50C-407E-A947-70E740481C1C}">
                <a14:useLocalDpi xmlns:a14="http://schemas.microsoft.com/office/drawing/2010/main" val="0"/>
              </a:ext>
            </a:extLst>
          </a:blip>
          <a:srcRect b="33175"/>
          <a:stretch/>
        </p:blipFill>
        <p:spPr>
          <a:xfrm>
            <a:off x="0" y="4628109"/>
            <a:ext cx="9144000" cy="2229891"/>
          </a:xfrm>
          <a:prstGeom prst="rect">
            <a:avLst/>
          </a:prstGeom>
        </p:spPr>
      </p:pic>
      <p:sp>
        <p:nvSpPr>
          <p:cNvPr id="3" name="Content Placeholder 2"/>
          <p:cNvSpPr>
            <a:spLocks noGrp="1"/>
          </p:cNvSpPr>
          <p:nvPr>
            <p:ph idx="1"/>
          </p:nvPr>
        </p:nvSpPr>
        <p:spPr>
          <a:xfrm>
            <a:off x="457200" y="5745873"/>
            <a:ext cx="8229600" cy="922485"/>
          </a:xfrm>
        </p:spPr>
        <p:txBody>
          <a:bodyPr>
            <a:normAutofit/>
          </a:bodyPr>
          <a:lstStyle/>
          <a:p>
            <a:pPr marL="0" indent="0">
              <a:buNone/>
            </a:pPr>
            <a:r>
              <a:rPr lang="en-US" sz="2400" dirty="0">
                <a:solidFill>
                  <a:srgbClr val="FFFFFF"/>
                </a:solidFill>
              </a:rPr>
              <a:t>“Education is our passport to the future, for tomorrow belongs to the people who prepare for it today.” </a:t>
            </a:r>
            <a:r>
              <a:rPr lang="en-US" sz="2400" dirty="0" smtClean="0">
                <a:solidFill>
                  <a:srgbClr val="FFFFFF"/>
                </a:solidFill>
              </a:rPr>
              <a:t>― </a:t>
            </a:r>
            <a:r>
              <a:rPr lang="en-US" sz="2400" i="1" dirty="0">
                <a:solidFill>
                  <a:srgbClr val="FFFFFF"/>
                </a:solidFill>
              </a:rPr>
              <a:t>Malcolm X</a:t>
            </a:r>
          </a:p>
        </p:txBody>
      </p:sp>
    </p:spTree>
    <p:extLst>
      <p:ext uri="{BB962C8B-B14F-4D97-AF65-F5344CB8AC3E}">
        <p14:creationId xmlns:p14="http://schemas.microsoft.com/office/powerpoint/2010/main" val="3304277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OTI-presentation-slid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 y="0"/>
            <a:ext cx="9144000" cy="6858000"/>
          </a:xfrm>
          <a:prstGeom prst="rect">
            <a:avLst/>
          </a:prstGeom>
        </p:spPr>
      </p:pic>
      <p:sp>
        <p:nvSpPr>
          <p:cNvPr id="7" name="TextBox 6"/>
          <p:cNvSpPr txBox="1"/>
          <p:nvPr/>
        </p:nvSpPr>
        <p:spPr>
          <a:xfrm>
            <a:off x="0" y="2485345"/>
            <a:ext cx="9144000" cy="1015663"/>
          </a:xfrm>
          <a:prstGeom prst="rect">
            <a:avLst/>
          </a:prstGeom>
          <a:noFill/>
        </p:spPr>
        <p:txBody>
          <a:bodyPr wrap="square" rtlCol="0">
            <a:spAutoFit/>
          </a:bodyPr>
          <a:lstStyle/>
          <a:p>
            <a:pPr algn="ctr"/>
            <a:r>
              <a:rPr lang="en-US" sz="6000" b="1" dirty="0" smtClean="0">
                <a:solidFill>
                  <a:srgbClr val="FFE209"/>
                </a:solidFill>
                <a:latin typeface="Calibri"/>
                <a:cs typeface="Calibri"/>
              </a:rPr>
              <a:t>Thank you</a:t>
            </a:r>
            <a:endParaRPr lang="en-US" sz="6000" b="1" dirty="0">
              <a:solidFill>
                <a:srgbClr val="FFE209"/>
              </a:solidFill>
              <a:latin typeface="Calibri"/>
              <a:cs typeface="Calibri"/>
            </a:endParaRPr>
          </a:p>
        </p:txBody>
      </p:sp>
    </p:spTree>
    <p:extLst>
      <p:ext uri="{BB962C8B-B14F-4D97-AF65-F5344CB8AC3E}">
        <p14:creationId xmlns:p14="http://schemas.microsoft.com/office/powerpoint/2010/main" val="3699341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 of camus.jpg"/>
          <p:cNvPicPr>
            <a:picLocks noChangeAspect="1"/>
          </p:cNvPicPr>
          <p:nvPr/>
        </p:nvPicPr>
        <p:blipFill rotWithShape="1">
          <a:blip r:embed="rId3">
            <a:extLst>
              <a:ext uri="{28A0092B-C50C-407E-A947-70E740481C1C}">
                <a14:useLocalDpi xmlns:a14="http://schemas.microsoft.com/office/drawing/2010/main" val="0"/>
              </a:ext>
            </a:extLst>
          </a:blip>
          <a:srcRect r="9798"/>
          <a:stretch/>
        </p:blipFill>
        <p:spPr>
          <a:xfrm>
            <a:off x="0" y="0"/>
            <a:ext cx="9144000" cy="6858000"/>
          </a:xfrm>
          <a:prstGeom prst="rect">
            <a:avLst/>
          </a:prstGeom>
        </p:spPr>
      </p:pic>
      <p:pic>
        <p:nvPicPr>
          <p:cNvPr id="7" name="Picture 6" descr="text-box-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40" y="1831274"/>
            <a:ext cx="7733828" cy="5669197"/>
          </a:xfrm>
          <a:prstGeom prst="rect">
            <a:avLst/>
          </a:prstGeom>
        </p:spPr>
      </p:pic>
      <p:sp>
        <p:nvSpPr>
          <p:cNvPr id="3" name="Content Placeholder 2"/>
          <p:cNvSpPr>
            <a:spLocks noGrp="1"/>
          </p:cNvSpPr>
          <p:nvPr>
            <p:ph idx="1"/>
          </p:nvPr>
        </p:nvSpPr>
        <p:spPr>
          <a:xfrm>
            <a:off x="439419" y="3407346"/>
            <a:ext cx="5973011" cy="3982617"/>
          </a:xfrm>
        </p:spPr>
        <p:txBody>
          <a:bodyPr/>
          <a:lstStyle/>
          <a:p>
            <a:r>
              <a:rPr lang="en-US" sz="2400" dirty="0">
                <a:solidFill>
                  <a:srgbClr val="FFFFFF"/>
                </a:solidFill>
              </a:rPr>
              <a:t>Numbers of new entrants </a:t>
            </a:r>
            <a:r>
              <a:rPr lang="en-US" sz="2400" dirty="0" smtClean="0">
                <a:solidFill>
                  <a:srgbClr val="FFFFFF"/>
                </a:solidFill>
              </a:rPr>
              <a:t>to HE has </a:t>
            </a:r>
          </a:p>
          <a:p>
            <a:pPr marL="360363" indent="0">
              <a:buNone/>
            </a:pPr>
            <a:r>
              <a:rPr lang="en-US" sz="2400" dirty="0" smtClean="0">
                <a:solidFill>
                  <a:srgbClr val="FFFFFF"/>
                </a:solidFill>
              </a:rPr>
              <a:t>grown </a:t>
            </a:r>
            <a:r>
              <a:rPr lang="en-US" sz="2400" dirty="0">
                <a:solidFill>
                  <a:srgbClr val="FFFFFF"/>
                </a:solidFill>
              </a:rPr>
              <a:t>from 15k in 1980 to 42k in </a:t>
            </a:r>
            <a:r>
              <a:rPr lang="en-US" sz="2400" dirty="0" smtClean="0">
                <a:solidFill>
                  <a:srgbClr val="FFFFFF"/>
                </a:solidFill>
              </a:rPr>
              <a:t>2013</a:t>
            </a:r>
          </a:p>
          <a:p>
            <a:r>
              <a:rPr lang="en-US" sz="2400" dirty="0" smtClean="0">
                <a:solidFill>
                  <a:srgbClr val="FFFFFF"/>
                </a:solidFill>
              </a:rPr>
              <a:t>Currently 210,000 students in HE</a:t>
            </a:r>
          </a:p>
          <a:p>
            <a:pPr lvl="1"/>
            <a:r>
              <a:rPr lang="en-US" sz="2400" dirty="0" smtClean="0">
                <a:solidFill>
                  <a:srgbClr val="FFFFFF"/>
                </a:solidFill>
              </a:rPr>
              <a:t>41% of whom are in </a:t>
            </a:r>
            <a:r>
              <a:rPr lang="en-US" sz="2400" dirty="0" err="1" smtClean="0">
                <a:solidFill>
                  <a:srgbClr val="FFFFFF"/>
                </a:solidFill>
              </a:rPr>
              <a:t>IoTs</a:t>
            </a:r>
            <a:endParaRPr lang="en-US" sz="2400" dirty="0" smtClean="0">
              <a:solidFill>
                <a:srgbClr val="FFFFFF"/>
              </a:solidFill>
            </a:endParaRPr>
          </a:p>
          <a:p>
            <a:r>
              <a:rPr lang="en-US" sz="2400" dirty="0" smtClean="0">
                <a:solidFill>
                  <a:srgbClr val="FFFFFF"/>
                </a:solidFill>
              </a:rPr>
              <a:t>Numbers are forecast to grow by 25%+ by 2030</a:t>
            </a:r>
          </a:p>
          <a:p>
            <a:endParaRPr lang="en-US"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2512061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ay &amp; Carmel.jpg"/>
          <p:cNvPicPr>
            <a:picLocks noChangeAspect="1"/>
          </p:cNvPicPr>
          <p:nvPr/>
        </p:nvPicPr>
        <p:blipFill rotWithShape="1">
          <a:blip r:embed="rId3">
            <a:extLst>
              <a:ext uri="{28A0092B-C50C-407E-A947-70E740481C1C}">
                <a14:useLocalDpi xmlns:a14="http://schemas.microsoft.com/office/drawing/2010/main" val="0"/>
              </a:ext>
            </a:extLst>
          </a:blip>
          <a:srcRect l="8584" r="3863"/>
          <a:stretch/>
        </p:blipFill>
        <p:spPr>
          <a:xfrm>
            <a:off x="0" y="-104588"/>
            <a:ext cx="9144000" cy="6962587"/>
          </a:xfrm>
          <a:prstGeom prst="rect">
            <a:avLst/>
          </a:prstGeom>
        </p:spPr>
      </p:pic>
      <p:pic>
        <p:nvPicPr>
          <p:cNvPr id="6" name="Picture 5" descr="Black layer.png"/>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a:off x="-1" y="2779059"/>
            <a:ext cx="9144001" cy="4078941"/>
          </a:xfrm>
          <a:prstGeom prst="rect">
            <a:avLst/>
          </a:prstGeom>
        </p:spPr>
      </p:pic>
      <p:sp>
        <p:nvSpPr>
          <p:cNvPr id="3" name="Content Placeholder 2"/>
          <p:cNvSpPr>
            <a:spLocks noGrp="1"/>
          </p:cNvSpPr>
          <p:nvPr>
            <p:ph idx="1"/>
          </p:nvPr>
        </p:nvSpPr>
        <p:spPr>
          <a:xfrm>
            <a:off x="233083" y="3615765"/>
            <a:ext cx="8656917" cy="3048280"/>
          </a:xfrm>
        </p:spPr>
        <p:txBody>
          <a:bodyPr>
            <a:normAutofit/>
          </a:bodyPr>
          <a:lstStyle/>
          <a:p>
            <a:r>
              <a:rPr lang="en-US" sz="2400" dirty="0" smtClean="0">
                <a:solidFill>
                  <a:schemeClr val="bg1"/>
                </a:solidFill>
              </a:rPr>
              <a:t>Significance of access to non-traditional groups</a:t>
            </a:r>
          </a:p>
          <a:p>
            <a:pPr lvl="1"/>
            <a:r>
              <a:rPr lang="en-US" sz="2400" dirty="0" smtClean="0">
                <a:solidFill>
                  <a:schemeClr val="bg1"/>
                </a:solidFill>
              </a:rPr>
              <a:t>50% of </a:t>
            </a:r>
            <a:r>
              <a:rPr lang="en-US" sz="2400" dirty="0" err="1" smtClean="0">
                <a:solidFill>
                  <a:schemeClr val="bg1"/>
                </a:solidFill>
              </a:rPr>
              <a:t>IoT</a:t>
            </a:r>
            <a:r>
              <a:rPr lang="en-US" sz="2400" dirty="0" smtClean="0">
                <a:solidFill>
                  <a:schemeClr val="bg1"/>
                </a:solidFill>
              </a:rPr>
              <a:t> acceptances in 2014 CAO were from non-Leaving Cert cohort; in universities it was 27%</a:t>
            </a:r>
          </a:p>
          <a:p>
            <a:r>
              <a:rPr lang="en-US" sz="2400" dirty="0" smtClean="0">
                <a:solidFill>
                  <a:schemeClr val="bg1"/>
                </a:solidFill>
              </a:rPr>
              <a:t>44% (35,000) of undergrads in </a:t>
            </a:r>
            <a:r>
              <a:rPr lang="en-US" sz="2400" dirty="0" err="1" smtClean="0">
                <a:solidFill>
                  <a:schemeClr val="bg1"/>
                </a:solidFill>
              </a:rPr>
              <a:t>IoTs</a:t>
            </a:r>
            <a:r>
              <a:rPr lang="en-US" sz="2400" dirty="0" smtClean="0">
                <a:solidFill>
                  <a:schemeClr val="bg1"/>
                </a:solidFill>
              </a:rPr>
              <a:t> were registered on Level 6/7 in 2012/13</a:t>
            </a:r>
          </a:p>
          <a:p>
            <a:r>
              <a:rPr lang="en-US" sz="2400" dirty="0" smtClean="0">
                <a:solidFill>
                  <a:schemeClr val="bg1"/>
                </a:solidFill>
              </a:rPr>
              <a:t>18% of full-time new entrants were mature students in </a:t>
            </a:r>
            <a:r>
              <a:rPr lang="en-US" sz="2400" dirty="0" err="1" smtClean="0">
                <a:solidFill>
                  <a:schemeClr val="bg1"/>
                </a:solidFill>
              </a:rPr>
              <a:t>IoTs</a:t>
            </a:r>
            <a:r>
              <a:rPr lang="en-US" sz="2400" dirty="0" smtClean="0">
                <a:solidFill>
                  <a:schemeClr val="bg1"/>
                </a:solidFill>
              </a:rPr>
              <a:t> – double that of universities</a:t>
            </a:r>
            <a:endParaRPr lang="en-US" sz="2400" dirty="0">
              <a:solidFill>
                <a:schemeClr val="bg1"/>
              </a:solidFill>
            </a:endParaRPr>
          </a:p>
        </p:txBody>
      </p:sp>
      <p:pic>
        <p:nvPicPr>
          <p:cNvPr id="7" name="Picture 6" descr="Black layer.png"/>
          <p:cNvPicPr>
            <a:picLocks noChangeAspect="1"/>
          </p:cNvPicPr>
          <p:nvPr/>
        </p:nvPicPr>
        <p:blipFill>
          <a:blip r:embed="rId4">
            <a:alphaModFix amt="58000"/>
            <a:extLst>
              <a:ext uri="{28A0092B-C50C-407E-A947-70E740481C1C}">
                <a14:useLocalDpi xmlns:a14="http://schemas.microsoft.com/office/drawing/2010/main" val="0"/>
              </a:ext>
            </a:extLst>
          </a:blip>
          <a:stretch>
            <a:fillRect/>
          </a:stretch>
        </p:blipFill>
        <p:spPr>
          <a:xfrm flipV="1">
            <a:off x="0" y="-104591"/>
            <a:ext cx="9144000" cy="1030943"/>
          </a:xfrm>
          <a:prstGeom prst="rect">
            <a:avLst/>
          </a:prstGeom>
        </p:spPr>
      </p:pic>
      <p:sp>
        <p:nvSpPr>
          <p:cNvPr id="2" name="Title 1"/>
          <p:cNvSpPr>
            <a:spLocks noGrp="1"/>
          </p:cNvSpPr>
          <p:nvPr>
            <p:ph type="title"/>
          </p:nvPr>
        </p:nvSpPr>
        <p:spPr>
          <a:xfrm>
            <a:off x="457200" y="-418353"/>
            <a:ext cx="8229600" cy="1492344"/>
          </a:xfrm>
        </p:spPr>
        <p:txBody>
          <a:bodyPr>
            <a:normAutofit/>
          </a:bodyPr>
          <a:lstStyle/>
          <a:p>
            <a:r>
              <a:rPr lang="en-US" sz="3400" b="1" dirty="0" smtClean="0">
                <a:solidFill>
                  <a:schemeClr val="bg1"/>
                </a:solidFill>
              </a:rPr>
              <a:t>Nature of provision</a:t>
            </a:r>
            <a:endParaRPr lang="en-US" sz="3400" b="1" dirty="0">
              <a:solidFill>
                <a:schemeClr val="bg1"/>
              </a:solidFill>
            </a:endParaRPr>
          </a:p>
        </p:txBody>
      </p:sp>
    </p:spTree>
    <p:extLst>
      <p:ext uri="{BB962C8B-B14F-4D97-AF65-F5344CB8AC3E}">
        <p14:creationId xmlns:p14="http://schemas.microsoft.com/office/powerpoint/2010/main" val="32204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ent_572.jpg"/>
          <p:cNvPicPr>
            <a:picLocks noChangeAspect="1"/>
          </p:cNvPicPr>
          <p:nvPr/>
        </p:nvPicPr>
        <p:blipFill rotWithShape="1">
          <a:blip r:embed="rId3">
            <a:extLst>
              <a:ext uri="{28A0092B-C50C-407E-A947-70E740481C1C}">
                <a14:useLocalDpi xmlns:a14="http://schemas.microsoft.com/office/drawing/2010/main" val="0"/>
              </a:ext>
            </a:extLst>
          </a:blip>
          <a:srcRect r="10713"/>
          <a:stretch/>
        </p:blipFill>
        <p:spPr>
          <a:xfrm>
            <a:off x="-1" y="26802"/>
            <a:ext cx="9144001" cy="6831198"/>
          </a:xfrm>
          <a:prstGeom prst="rect">
            <a:avLst/>
          </a:prstGeom>
        </p:spPr>
      </p:pic>
      <p:pic>
        <p:nvPicPr>
          <p:cNvPr id="5" name="Picture 4" descr="Purple shape copy.png"/>
          <p:cNvPicPr>
            <a:picLocks noChangeAspect="1"/>
          </p:cNvPicPr>
          <p:nvPr/>
        </p:nvPicPr>
        <p:blipFill>
          <a:blip r:embed="rId4">
            <a:alphaModFix amt="86000"/>
            <a:extLst>
              <a:ext uri="{28A0092B-C50C-407E-A947-70E740481C1C}">
                <a14:useLocalDpi xmlns:a14="http://schemas.microsoft.com/office/drawing/2010/main" val="0"/>
              </a:ext>
            </a:extLst>
          </a:blip>
          <a:stretch>
            <a:fillRect/>
          </a:stretch>
        </p:blipFill>
        <p:spPr>
          <a:xfrm rot="16200000" flipV="1">
            <a:off x="-131100" y="931846"/>
            <a:ext cx="6038357" cy="4981488"/>
          </a:xfrm>
          <a:prstGeom prst="rect">
            <a:avLst/>
          </a:prstGeom>
        </p:spPr>
      </p:pic>
      <p:sp>
        <p:nvSpPr>
          <p:cNvPr id="3" name="Content Placeholder 2"/>
          <p:cNvSpPr>
            <a:spLocks noGrp="1"/>
          </p:cNvSpPr>
          <p:nvPr>
            <p:ph idx="1"/>
          </p:nvPr>
        </p:nvSpPr>
        <p:spPr>
          <a:xfrm>
            <a:off x="457200" y="2330824"/>
            <a:ext cx="4159624" cy="3991416"/>
          </a:xfrm>
        </p:spPr>
        <p:txBody>
          <a:bodyPr>
            <a:normAutofit fontScale="92500"/>
          </a:bodyPr>
          <a:lstStyle/>
          <a:p>
            <a:r>
              <a:rPr lang="en-US" sz="2400" dirty="0" smtClean="0"/>
              <a:t>Growing number of agreements between </a:t>
            </a:r>
            <a:r>
              <a:rPr lang="en-US" sz="2400" dirty="0" err="1" smtClean="0"/>
              <a:t>IoTs</a:t>
            </a:r>
            <a:r>
              <a:rPr lang="en-US" sz="2400" dirty="0" smtClean="0"/>
              <a:t> and ETBs</a:t>
            </a:r>
          </a:p>
          <a:p>
            <a:r>
              <a:rPr lang="en-US" sz="2400" dirty="0" smtClean="0"/>
              <a:t>Provisions include development </a:t>
            </a:r>
            <a:r>
              <a:rPr lang="en-US" sz="2400" dirty="0"/>
              <a:t>and monitoring of specific </a:t>
            </a:r>
            <a:r>
              <a:rPr lang="en-US" sz="2400" dirty="0" smtClean="0"/>
              <a:t>PLC </a:t>
            </a:r>
            <a:r>
              <a:rPr lang="en-US" sz="2400" dirty="0"/>
              <a:t>programmes to </a:t>
            </a:r>
            <a:r>
              <a:rPr lang="en-US" sz="2400" dirty="0" smtClean="0"/>
              <a:t>be provided by </a:t>
            </a:r>
            <a:r>
              <a:rPr lang="en-US" sz="2400" dirty="0" err="1" smtClean="0"/>
              <a:t>IoTs</a:t>
            </a:r>
            <a:r>
              <a:rPr lang="en-US" sz="2400" dirty="0" smtClean="0"/>
              <a:t> in conjunction with ETB</a:t>
            </a:r>
            <a:r>
              <a:rPr lang="en-US" sz="2400" dirty="0"/>
              <a:t>s</a:t>
            </a:r>
            <a:endParaRPr lang="en-IE" sz="2400" dirty="0"/>
          </a:p>
          <a:p>
            <a:r>
              <a:rPr lang="en-US" sz="2400" dirty="0" smtClean="0"/>
              <a:t>Linkages enhance access </a:t>
            </a:r>
            <a:r>
              <a:rPr lang="en-US" sz="2400" dirty="0"/>
              <a:t>and progression </a:t>
            </a:r>
            <a:r>
              <a:rPr lang="en-US" sz="2400" dirty="0" smtClean="0"/>
              <a:t>opportunities</a:t>
            </a:r>
          </a:p>
          <a:p>
            <a:r>
              <a:rPr lang="en-US" sz="2400" dirty="0" smtClean="0"/>
              <a:t>Enabling </a:t>
            </a:r>
            <a:r>
              <a:rPr lang="en-US" sz="2400" dirty="0"/>
              <a:t>modules </a:t>
            </a:r>
            <a:r>
              <a:rPr lang="en-US" sz="2400" dirty="0" smtClean="0"/>
              <a:t>support </a:t>
            </a:r>
            <a:r>
              <a:rPr lang="en-US" sz="2400" dirty="0"/>
              <a:t>students in progressing from </a:t>
            </a:r>
            <a:r>
              <a:rPr lang="en-US" sz="2400" dirty="0" smtClean="0"/>
              <a:t>ETBs </a:t>
            </a:r>
            <a:r>
              <a:rPr lang="ga-IE" sz="2400" dirty="0" smtClean="0"/>
              <a:t>to IoTs</a:t>
            </a:r>
            <a:endParaRPr lang="en-IE" sz="2400" dirty="0"/>
          </a:p>
          <a:p>
            <a:endParaRPr lang="en-US" sz="2400" dirty="0" smtClean="0"/>
          </a:p>
          <a:p>
            <a:endParaRPr lang="en-US" sz="2400" dirty="0"/>
          </a:p>
        </p:txBody>
      </p:sp>
      <p:sp>
        <p:nvSpPr>
          <p:cNvPr id="2" name="Title 1"/>
          <p:cNvSpPr>
            <a:spLocks noGrp="1"/>
          </p:cNvSpPr>
          <p:nvPr>
            <p:ph type="title"/>
          </p:nvPr>
        </p:nvSpPr>
        <p:spPr>
          <a:xfrm>
            <a:off x="657412" y="678051"/>
            <a:ext cx="3406588" cy="1143000"/>
          </a:xfrm>
        </p:spPr>
        <p:txBody>
          <a:bodyPr>
            <a:noAutofit/>
          </a:bodyPr>
          <a:lstStyle/>
          <a:p>
            <a:pPr algn="l"/>
            <a:r>
              <a:rPr lang="en-US" sz="3400" b="1" dirty="0" smtClean="0"/>
              <a:t>Relationship with further education and training</a:t>
            </a:r>
            <a:endParaRPr lang="en-US" sz="3400" b="1" dirty="0"/>
          </a:p>
        </p:txBody>
      </p:sp>
    </p:spTree>
    <p:extLst>
      <p:ext uri="{BB962C8B-B14F-4D97-AF65-F5344CB8AC3E}">
        <p14:creationId xmlns:p14="http://schemas.microsoft.com/office/powerpoint/2010/main" val="3409493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text-box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4" y="40107"/>
            <a:ext cx="9219133" cy="6858000"/>
          </a:xfrm>
          <a:prstGeom prst="rect">
            <a:avLst/>
          </a:prstGeom>
        </p:spPr>
      </p:pic>
      <p:sp>
        <p:nvSpPr>
          <p:cNvPr id="3" name="Content Placeholder 2"/>
          <p:cNvSpPr>
            <a:spLocks noGrp="1"/>
          </p:cNvSpPr>
          <p:nvPr>
            <p:ph idx="1"/>
          </p:nvPr>
        </p:nvSpPr>
        <p:spPr>
          <a:xfrm>
            <a:off x="724559" y="4571999"/>
            <a:ext cx="8658499" cy="2286001"/>
          </a:xfrm>
        </p:spPr>
        <p:txBody>
          <a:bodyPr>
            <a:normAutofit/>
          </a:bodyPr>
          <a:lstStyle/>
          <a:p>
            <a:pPr>
              <a:lnSpc>
                <a:spcPct val="90000"/>
              </a:lnSpc>
            </a:pPr>
            <a:r>
              <a:rPr lang="en-US" sz="2400" b="1" dirty="0" smtClean="0">
                <a:solidFill>
                  <a:srgbClr val="FFFFFF"/>
                </a:solidFill>
              </a:rPr>
              <a:t>Commitment to introducing common entry</a:t>
            </a:r>
          </a:p>
          <a:p>
            <a:pPr marL="0" indent="0">
              <a:lnSpc>
                <a:spcPct val="90000"/>
              </a:lnSpc>
              <a:buNone/>
            </a:pPr>
            <a:r>
              <a:rPr lang="en-US" sz="2400" b="1" dirty="0" smtClean="0">
                <a:solidFill>
                  <a:srgbClr val="FFFFFF"/>
                </a:solidFill>
              </a:rPr>
              <a:t>     programmes at Level 8</a:t>
            </a:r>
          </a:p>
          <a:p>
            <a:pPr>
              <a:lnSpc>
                <a:spcPct val="90000"/>
              </a:lnSpc>
            </a:pPr>
            <a:r>
              <a:rPr lang="en-US" sz="2400" b="1" dirty="0" smtClean="0">
                <a:solidFill>
                  <a:srgbClr val="FFFFFF"/>
                </a:solidFill>
              </a:rPr>
              <a:t>Review of ‘overly narrow base of entry’ of some</a:t>
            </a:r>
          </a:p>
          <a:p>
            <a:pPr marL="0" indent="0">
              <a:lnSpc>
                <a:spcPct val="90000"/>
              </a:lnSpc>
              <a:buNone/>
            </a:pPr>
            <a:r>
              <a:rPr lang="en-US" sz="2400" b="1" dirty="0" smtClean="0">
                <a:solidFill>
                  <a:srgbClr val="FFFFFF"/>
                </a:solidFill>
              </a:rPr>
              <a:t>     programmes</a:t>
            </a:r>
          </a:p>
          <a:p>
            <a:pPr>
              <a:lnSpc>
                <a:spcPct val="90000"/>
              </a:lnSpc>
            </a:pPr>
            <a:r>
              <a:rPr lang="en-US" sz="2400" b="1" dirty="0" smtClean="0">
                <a:solidFill>
                  <a:srgbClr val="FFFFFF"/>
                </a:solidFill>
              </a:rPr>
              <a:t>Assessment underway into grading bands at Leaving Cert</a:t>
            </a:r>
          </a:p>
        </p:txBody>
      </p:sp>
      <p:pic>
        <p:nvPicPr>
          <p:cNvPr id="7" name="Picture 6" descr="text-box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2783" y="1"/>
            <a:ext cx="9219133" cy="2454430"/>
          </a:xfrm>
          <a:prstGeom prst="rect">
            <a:avLst/>
          </a:prstGeom>
        </p:spPr>
      </p:pic>
      <p:sp>
        <p:nvSpPr>
          <p:cNvPr id="2" name="Title 1"/>
          <p:cNvSpPr>
            <a:spLocks noGrp="1"/>
          </p:cNvSpPr>
          <p:nvPr>
            <p:ph type="title"/>
          </p:nvPr>
        </p:nvSpPr>
        <p:spPr>
          <a:xfrm>
            <a:off x="457200" y="-72930"/>
            <a:ext cx="8229600" cy="1143000"/>
          </a:xfrm>
          <a:effectLst>
            <a:outerShdw blurRad="50800" dist="38100" dir="10800000" algn="r" rotWithShape="0">
              <a:prstClr val="black">
                <a:alpha val="40000"/>
              </a:prstClr>
            </a:outerShdw>
          </a:effectLst>
        </p:spPr>
        <p:txBody>
          <a:bodyPr>
            <a:normAutofit/>
          </a:bodyPr>
          <a:lstStyle/>
          <a:p>
            <a:r>
              <a:rPr lang="en-US" sz="3400" b="1" dirty="0" smtClean="0">
                <a:solidFill>
                  <a:srgbClr val="FFFFFF"/>
                </a:solidFill>
              </a:rPr>
              <a:t>Transitions</a:t>
            </a:r>
            <a:endParaRPr lang="en-US" sz="3400" b="1" dirty="0">
              <a:solidFill>
                <a:srgbClr val="FFFFFF"/>
              </a:solidFill>
            </a:endParaRPr>
          </a:p>
        </p:txBody>
      </p:sp>
    </p:spTree>
    <p:extLst>
      <p:ext uri="{BB962C8B-B14F-4D97-AF65-F5344CB8AC3E}">
        <p14:creationId xmlns:p14="http://schemas.microsoft.com/office/powerpoint/2010/main" val="1086275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Slide-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75764" y="274638"/>
            <a:ext cx="7844117" cy="741362"/>
          </a:xfrm>
        </p:spPr>
        <p:txBody>
          <a:bodyPr>
            <a:normAutofit/>
          </a:bodyPr>
          <a:lstStyle/>
          <a:p>
            <a:pPr algn="r"/>
            <a:r>
              <a:rPr lang="en-US" sz="3400" b="1" dirty="0" smtClean="0">
                <a:solidFill>
                  <a:srgbClr val="000000"/>
                </a:solidFill>
              </a:rPr>
              <a:t>Drivers of Employment</a:t>
            </a:r>
            <a:endParaRPr lang="en-US" sz="3400" b="1" dirty="0">
              <a:solidFill>
                <a:srgbClr val="000000"/>
              </a:solidFill>
            </a:endParaRPr>
          </a:p>
        </p:txBody>
      </p:sp>
      <p:sp>
        <p:nvSpPr>
          <p:cNvPr id="3" name="Content Placeholder 2"/>
          <p:cNvSpPr>
            <a:spLocks noGrp="1"/>
          </p:cNvSpPr>
          <p:nvPr>
            <p:ph idx="1"/>
          </p:nvPr>
        </p:nvSpPr>
        <p:spPr>
          <a:xfrm>
            <a:off x="4332940" y="1135530"/>
            <a:ext cx="4586941" cy="4990634"/>
          </a:xfrm>
        </p:spPr>
        <p:txBody>
          <a:bodyPr>
            <a:normAutofit/>
          </a:bodyPr>
          <a:lstStyle/>
          <a:p>
            <a:pPr algn="r"/>
            <a:r>
              <a:rPr lang="en-US" sz="2400" dirty="0" smtClean="0"/>
              <a:t>Ireland </a:t>
            </a:r>
            <a:r>
              <a:rPr lang="en-US" sz="2400" dirty="0"/>
              <a:t>has the highest rate (53%) of tertiary attainment amongst 30-34 year olds in the EU and third highest in the developed world</a:t>
            </a:r>
          </a:p>
          <a:p>
            <a:pPr algn="r"/>
            <a:r>
              <a:rPr lang="en-US" sz="2400" dirty="0" smtClean="0"/>
              <a:t>Local concentrations of high-skilled workers helps create five times the number of jobs in other activities</a:t>
            </a:r>
          </a:p>
          <a:p>
            <a:pPr algn="r"/>
            <a:endParaRPr lang="en-US" sz="2400" dirty="0"/>
          </a:p>
        </p:txBody>
      </p:sp>
    </p:spTree>
    <p:extLst>
      <p:ext uri="{BB962C8B-B14F-4D97-AF65-F5344CB8AC3E}">
        <p14:creationId xmlns:p14="http://schemas.microsoft.com/office/powerpoint/2010/main" val="697292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text-box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6" y="60750"/>
            <a:ext cx="9219133" cy="6858000"/>
          </a:xfrm>
          <a:prstGeom prst="rect">
            <a:avLst/>
          </a:prstGeom>
        </p:spPr>
      </p:pic>
      <p:sp>
        <p:nvSpPr>
          <p:cNvPr id="3" name="Content Placeholder 2"/>
          <p:cNvSpPr>
            <a:spLocks noGrp="1"/>
          </p:cNvSpPr>
          <p:nvPr>
            <p:ph idx="1"/>
          </p:nvPr>
        </p:nvSpPr>
        <p:spPr>
          <a:xfrm>
            <a:off x="606284" y="4387961"/>
            <a:ext cx="8229600" cy="4525963"/>
          </a:xfrm>
        </p:spPr>
        <p:txBody>
          <a:bodyPr>
            <a:normAutofit/>
          </a:bodyPr>
          <a:lstStyle/>
          <a:p>
            <a:r>
              <a:rPr lang="en-US" sz="2400" b="1" dirty="0" smtClean="0">
                <a:solidFill>
                  <a:schemeClr val="bg1"/>
                </a:solidFill>
              </a:rPr>
              <a:t>Applied industry-focused research benchmark of </a:t>
            </a:r>
            <a:r>
              <a:rPr lang="en-US" sz="2400" b="1" dirty="0" err="1" smtClean="0">
                <a:solidFill>
                  <a:schemeClr val="bg1"/>
                </a:solidFill>
              </a:rPr>
              <a:t>IoTS</a:t>
            </a:r>
            <a:endParaRPr lang="en-US" sz="2400" b="1" dirty="0" smtClean="0">
              <a:solidFill>
                <a:schemeClr val="bg1"/>
              </a:solidFill>
            </a:endParaRPr>
          </a:p>
          <a:p>
            <a:r>
              <a:rPr lang="en-US" sz="2400" b="1" dirty="0" smtClean="0">
                <a:solidFill>
                  <a:schemeClr val="bg1"/>
                </a:solidFill>
              </a:rPr>
              <a:t>300 spin-outs and spin-ins supported by </a:t>
            </a:r>
            <a:r>
              <a:rPr lang="en-US" sz="2400" b="1" dirty="0" err="1" smtClean="0">
                <a:solidFill>
                  <a:schemeClr val="bg1"/>
                </a:solidFill>
              </a:rPr>
              <a:t>IoTs</a:t>
            </a:r>
            <a:endParaRPr lang="en-US" sz="2400" b="1" dirty="0" smtClean="0">
              <a:solidFill>
                <a:schemeClr val="bg1"/>
              </a:solidFill>
            </a:endParaRPr>
          </a:p>
          <a:p>
            <a:r>
              <a:rPr lang="en-US" sz="2400" b="1" dirty="0" smtClean="0">
                <a:solidFill>
                  <a:schemeClr val="bg1"/>
                </a:solidFill>
              </a:rPr>
              <a:t>500 new jobs created with support of RI&amp;E activities of </a:t>
            </a:r>
            <a:r>
              <a:rPr lang="en-US" sz="2400" b="1" dirty="0" err="1" smtClean="0">
                <a:solidFill>
                  <a:schemeClr val="bg1"/>
                </a:solidFill>
              </a:rPr>
              <a:t>IoTS</a:t>
            </a:r>
            <a:endParaRPr lang="en-US" sz="2400" b="1" dirty="0" smtClean="0">
              <a:solidFill>
                <a:schemeClr val="bg1"/>
              </a:solidFill>
            </a:endParaRPr>
          </a:p>
          <a:p>
            <a:r>
              <a:rPr lang="en-US" sz="2400" b="1" dirty="0" smtClean="0">
                <a:solidFill>
                  <a:schemeClr val="bg1"/>
                </a:solidFill>
              </a:rPr>
              <a:t>1000+ students undertaking research at L9/10</a:t>
            </a:r>
          </a:p>
          <a:p>
            <a:r>
              <a:rPr lang="en-US" sz="2400" b="1" dirty="0" smtClean="0">
                <a:solidFill>
                  <a:schemeClr val="bg1"/>
                </a:solidFill>
              </a:rPr>
              <a:t>520 staff engaged directly in RI&amp;E activities</a:t>
            </a:r>
            <a:endParaRPr lang="en-US" sz="2400" b="1" dirty="0">
              <a:solidFill>
                <a:schemeClr val="bg1"/>
              </a:solidFill>
            </a:endParaRPr>
          </a:p>
        </p:txBody>
      </p:sp>
      <p:pic>
        <p:nvPicPr>
          <p:cNvPr id="7" name="Picture 6" descr="text-box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6736" y="-61450"/>
            <a:ext cx="9219133" cy="2454430"/>
          </a:xfrm>
          <a:prstGeom prst="rect">
            <a:avLst/>
          </a:prstGeom>
        </p:spPr>
      </p:pic>
      <p:sp>
        <p:nvSpPr>
          <p:cNvPr id="2" name="Title 1"/>
          <p:cNvSpPr>
            <a:spLocks noGrp="1"/>
          </p:cNvSpPr>
          <p:nvPr>
            <p:ph type="title"/>
          </p:nvPr>
        </p:nvSpPr>
        <p:spPr>
          <a:xfrm>
            <a:off x="457200" y="60750"/>
            <a:ext cx="8229600" cy="1143000"/>
          </a:xfrm>
          <a:effectLst>
            <a:outerShdw blurRad="50800" dist="38100" dir="10800000" algn="r" rotWithShape="0">
              <a:prstClr val="black">
                <a:alpha val="40000"/>
              </a:prstClr>
            </a:outerShdw>
          </a:effectLst>
        </p:spPr>
        <p:txBody>
          <a:bodyPr>
            <a:normAutofit/>
          </a:bodyPr>
          <a:lstStyle/>
          <a:p>
            <a:r>
              <a:rPr lang="en-US" sz="3400" b="1" dirty="0" smtClean="0">
                <a:solidFill>
                  <a:srgbClr val="FFFFFF"/>
                </a:solidFill>
              </a:rPr>
              <a:t>Research, Innovation &amp; Entrepreneurship</a:t>
            </a:r>
            <a:endParaRPr lang="en-US" sz="3400" b="1" dirty="0">
              <a:solidFill>
                <a:srgbClr val="FFFFFF"/>
              </a:solidFill>
            </a:endParaRPr>
          </a:p>
        </p:txBody>
      </p:sp>
    </p:spTree>
    <p:extLst>
      <p:ext uri="{BB962C8B-B14F-4D97-AF65-F5344CB8AC3E}">
        <p14:creationId xmlns:p14="http://schemas.microsoft.com/office/powerpoint/2010/main" val="3875214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
            </a:r>
            <a:endParaRPr lang="en-US" dirty="0"/>
          </a:p>
        </p:txBody>
      </p:sp>
      <p:pic>
        <p:nvPicPr>
          <p:cNvPr id="4" name="Picture 3" descr="FeedHenry.jpg"/>
          <p:cNvPicPr>
            <a:picLocks noChangeAspect="1"/>
          </p:cNvPicPr>
          <p:nvPr/>
        </p:nvPicPr>
        <p:blipFill rotWithShape="1">
          <a:blip r:embed="rId3">
            <a:extLst>
              <a:ext uri="{28A0092B-C50C-407E-A947-70E740481C1C}">
                <a14:useLocalDpi xmlns:a14="http://schemas.microsoft.com/office/drawing/2010/main" val="0"/>
              </a:ext>
            </a:extLst>
          </a:blip>
          <a:srcRect l="8844" r="2435"/>
          <a:stretch/>
        </p:blipFill>
        <p:spPr>
          <a:xfrm>
            <a:off x="0" y="0"/>
            <a:ext cx="9144000" cy="6858000"/>
          </a:xfrm>
          <a:prstGeom prst="rect">
            <a:avLst/>
          </a:prstGeom>
        </p:spPr>
      </p:pic>
      <p:pic>
        <p:nvPicPr>
          <p:cNvPr id="5" name="Picture 4" descr="fh-rh-top-logo-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258" y="380999"/>
            <a:ext cx="4589431" cy="724647"/>
          </a:xfrm>
          <a:prstGeom prst="rect">
            <a:avLst/>
          </a:prstGeom>
        </p:spPr>
      </p:pic>
      <p:pic>
        <p:nvPicPr>
          <p:cNvPr id="6" name="Picture 5" descr="Black layer.png"/>
          <p:cNvPicPr>
            <a:picLocks noChangeAspect="1"/>
          </p:cNvPicPr>
          <p:nvPr/>
        </p:nvPicPr>
        <p:blipFill rotWithShape="1">
          <a:blip r:embed="rId5">
            <a:alphaModFix amt="86000"/>
            <a:extLst>
              <a:ext uri="{28A0092B-C50C-407E-A947-70E740481C1C}">
                <a14:useLocalDpi xmlns:a14="http://schemas.microsoft.com/office/drawing/2010/main" val="0"/>
              </a:ext>
            </a:extLst>
          </a:blip>
          <a:srcRect b="42089"/>
          <a:stretch/>
        </p:blipFill>
        <p:spPr>
          <a:xfrm>
            <a:off x="0" y="5185479"/>
            <a:ext cx="9144000" cy="1932420"/>
          </a:xfrm>
          <a:prstGeom prst="rect">
            <a:avLst/>
          </a:prstGeom>
        </p:spPr>
      </p:pic>
      <p:sp>
        <p:nvSpPr>
          <p:cNvPr id="3" name="Content Placeholder 2"/>
          <p:cNvSpPr>
            <a:spLocks noGrp="1"/>
          </p:cNvSpPr>
          <p:nvPr>
            <p:ph idx="1"/>
          </p:nvPr>
        </p:nvSpPr>
        <p:spPr>
          <a:xfrm>
            <a:off x="457200" y="5991412"/>
            <a:ext cx="8229600" cy="627529"/>
          </a:xfrm>
        </p:spPr>
        <p:txBody>
          <a:bodyPr>
            <a:normAutofit/>
          </a:bodyPr>
          <a:lstStyle/>
          <a:p>
            <a:pPr marL="0" indent="0" algn="ctr">
              <a:buNone/>
            </a:pPr>
            <a:r>
              <a:rPr lang="en-US" sz="2400" dirty="0" smtClean="0">
                <a:solidFill>
                  <a:srgbClr val="FFFFFF"/>
                </a:solidFill>
              </a:rPr>
              <a:t>WIT spin-out </a:t>
            </a:r>
            <a:r>
              <a:rPr lang="en-US" sz="2400" dirty="0" err="1" smtClean="0">
                <a:solidFill>
                  <a:srgbClr val="FFFFFF"/>
                </a:solidFill>
              </a:rPr>
              <a:t>FeedHenry</a:t>
            </a:r>
            <a:r>
              <a:rPr lang="en-US" sz="2400" dirty="0" smtClean="0">
                <a:solidFill>
                  <a:srgbClr val="FFFFFF"/>
                </a:solidFill>
              </a:rPr>
              <a:t> sold </a:t>
            </a:r>
            <a:r>
              <a:rPr lang="en-US" sz="2400" dirty="0">
                <a:solidFill>
                  <a:srgbClr val="FFFFFF"/>
                </a:solidFill>
              </a:rPr>
              <a:t>for €63.5m </a:t>
            </a:r>
            <a:r>
              <a:rPr lang="en-US" sz="2400" dirty="0" smtClean="0">
                <a:solidFill>
                  <a:srgbClr val="FFFFFF"/>
                </a:solidFill>
              </a:rPr>
              <a:t>– 70 </a:t>
            </a:r>
            <a:r>
              <a:rPr lang="en-US" sz="2400" dirty="0">
                <a:solidFill>
                  <a:srgbClr val="FFFFFF"/>
                </a:solidFill>
              </a:rPr>
              <a:t>e</a:t>
            </a:r>
            <a:r>
              <a:rPr lang="en-US" sz="2400" dirty="0" smtClean="0">
                <a:solidFill>
                  <a:srgbClr val="FFFFFF"/>
                </a:solidFill>
              </a:rPr>
              <a:t>mployees</a:t>
            </a:r>
            <a:endParaRPr lang="en-US" sz="2400" dirty="0">
              <a:solidFill>
                <a:srgbClr val="FFFFFF"/>
              </a:solidFill>
            </a:endParaRPr>
          </a:p>
        </p:txBody>
      </p:sp>
    </p:spTree>
    <p:extLst>
      <p:ext uri="{BB962C8B-B14F-4D97-AF65-F5344CB8AC3E}">
        <p14:creationId xmlns:p14="http://schemas.microsoft.com/office/powerpoint/2010/main" val="554131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2170</TotalTime>
  <Words>2753</Words>
  <Application>Microsoft Office PowerPoint</Application>
  <PresentationFormat>On-screen Show (4:3)</PresentationFormat>
  <Paragraphs>190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Institutes of Technology and the Future of Higher Education</vt:lpstr>
      <vt:lpstr>PowerPoint Presentation</vt:lpstr>
      <vt:lpstr>PowerPoint Presentation</vt:lpstr>
      <vt:lpstr>Nature of provision</vt:lpstr>
      <vt:lpstr>Relationship with further education and training</vt:lpstr>
      <vt:lpstr>Transitions</vt:lpstr>
      <vt:lpstr>Drivers of Employment</vt:lpstr>
      <vt:lpstr>Research, Innovation &amp; Entrepreneurship</vt:lpstr>
      <vt:lpstr>g</vt:lpstr>
      <vt:lpstr>New Treatment for Pneumonia </vt:lpstr>
      <vt:lpstr>s</vt:lpstr>
      <vt:lpstr>Staff and Student Numbers 2007-2013</vt:lpstr>
      <vt:lpstr>Funding Crisis in HE</vt:lpstr>
      <vt:lpstr>HE Landscape</vt:lpstr>
      <vt:lpstr>Technological Universities</vt:lpstr>
      <vt:lpstr>PowerPoint Presentation</vt:lpstr>
      <vt:lpstr>To merge or not to merge?</vt:lpstr>
      <vt:lpstr>Regional Clusters</vt:lpstr>
      <vt:lpstr>PowerPoint Presentation</vt:lpstr>
      <vt:lpstr>PowerPoint Presentation</vt:lpstr>
      <vt:lpstr>Engagement</vt:lpstr>
      <vt:lpstr>Embedded in IoT Strategies</vt:lpstr>
      <vt:lpstr>PowerPoint Presentation</vt:lpstr>
      <vt:lpstr>PowerPoint Presentation</vt:lpstr>
      <vt:lpstr>PowerPoint Presentation</vt:lpstr>
    </vt:vector>
  </TitlesOfParts>
  <Company>Athlone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Institutes of Technology and the Future of Higher Education</dc:title>
  <dc:creator>Brian Lynch</dc:creator>
  <cp:lastModifiedBy>cgriffin</cp:lastModifiedBy>
  <cp:revision>117</cp:revision>
  <cp:lastPrinted>2015-01-30T20:19:48Z</cp:lastPrinted>
  <dcterms:created xsi:type="dcterms:W3CDTF">2015-01-29T16:48:13Z</dcterms:created>
  <dcterms:modified xsi:type="dcterms:W3CDTF">2015-02-03T16:06:55Z</dcterms:modified>
</cp:coreProperties>
</file>